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81" r:id="rId2"/>
    <p:sldId id="345" r:id="rId3"/>
    <p:sldId id="344" r:id="rId4"/>
    <p:sldId id="390" r:id="rId5"/>
    <p:sldId id="389" r:id="rId6"/>
    <p:sldId id="412" r:id="rId7"/>
    <p:sldId id="473" r:id="rId8"/>
    <p:sldId id="351" r:id="rId9"/>
    <p:sldId id="395" r:id="rId10"/>
    <p:sldId id="393" r:id="rId11"/>
    <p:sldId id="474" r:id="rId12"/>
    <p:sldId id="394" r:id="rId13"/>
    <p:sldId id="475" r:id="rId14"/>
    <p:sldId id="397" r:id="rId15"/>
    <p:sldId id="392" r:id="rId16"/>
    <p:sldId id="408" r:id="rId17"/>
    <p:sldId id="402" r:id="rId18"/>
    <p:sldId id="406" r:id="rId19"/>
    <p:sldId id="414" r:id="rId20"/>
    <p:sldId id="404" r:id="rId21"/>
    <p:sldId id="405" r:id="rId22"/>
    <p:sldId id="403" r:id="rId23"/>
    <p:sldId id="407" r:id="rId24"/>
    <p:sldId id="469" r:id="rId25"/>
    <p:sldId id="413" r:id="rId26"/>
    <p:sldId id="418" r:id="rId27"/>
    <p:sldId id="419" r:id="rId28"/>
    <p:sldId id="420" r:id="rId29"/>
    <p:sldId id="421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70" r:id="rId39"/>
    <p:sldId id="471" r:id="rId40"/>
    <p:sldId id="472" r:id="rId41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FFFF"/>
    <a:srgbClr val="103184"/>
    <a:srgbClr val="000000"/>
    <a:srgbClr val="C0C0C0"/>
    <a:srgbClr val="969696"/>
    <a:srgbClr val="B2B2B2"/>
    <a:srgbClr val="F04123"/>
    <a:srgbClr val="F02D2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60" autoAdjust="0"/>
    <p:restoredTop sz="95009" autoAdjust="0"/>
  </p:normalViewPr>
  <p:slideViewPr>
    <p:cSldViewPr>
      <p:cViewPr>
        <p:scale>
          <a:sx n="70" d="100"/>
          <a:sy n="70" d="100"/>
        </p:scale>
        <p:origin x="-2814" y="-10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90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3E4F-ECFC-420B-9627-B20895DEB86E}" type="datetimeFigureOut">
              <a:rPr lang="fr-FR" smtClean="0"/>
              <a:t>09/09/2014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E0C8E-C79E-4891-8AD6-FCBC4ED7F7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071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B7C86-6AC4-4B13-9B61-B05EE1B4E9F1}" type="datetimeFigureOut">
              <a:rPr lang="fr-FR" smtClean="0"/>
              <a:t>09/09/2014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DAA5C-1C68-47B2-A8A9-6B1B88746E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122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lIns="72000" tIns="180000" rIns="72000" bIns="180000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B01D8-4B25-4E8A-B813-6E4155B85E77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err="1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Road Accidents Modelization –  August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1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053D-A171-49FD-A6E6-E199F992DC86}" type="slidenum">
              <a:rPr lang="en-US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err="1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Road Accidents Modelization –  August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963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D7B4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ChangeArrowheads="1"/>
          </p:cNvSpPr>
          <p:nvPr/>
        </p:nvSpPr>
        <p:spPr bwMode="gray"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27" name="Freeform 23"/>
          <p:cNvSpPr>
            <a:spLocks/>
          </p:cNvSpPr>
          <p:nvPr/>
        </p:nvSpPr>
        <p:spPr bwMode="gray">
          <a:xfrm>
            <a:off x="228600" y="195263"/>
            <a:ext cx="7599363" cy="947737"/>
          </a:xfrm>
          <a:custGeom>
            <a:avLst/>
            <a:gdLst>
              <a:gd name="T0" fmla="*/ 0 w 4619"/>
              <a:gd name="T1" fmla="*/ 0 h 574"/>
              <a:gd name="T2" fmla="*/ 0 w 4619"/>
              <a:gd name="T3" fmla="*/ 2147483647 h 574"/>
              <a:gd name="T4" fmla="*/ 2147483647 w 4619"/>
              <a:gd name="T5" fmla="*/ 2147483647 h 574"/>
              <a:gd name="T6" fmla="*/ 2147483647 w 4619"/>
              <a:gd name="T7" fmla="*/ 0 h 574"/>
              <a:gd name="T8" fmla="*/ 0 w 4619"/>
              <a:gd name="T9" fmla="*/ 0 h 5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19" h="574">
                <a:moveTo>
                  <a:pt x="0" y="0"/>
                </a:moveTo>
                <a:lnTo>
                  <a:pt x="0" y="574"/>
                </a:lnTo>
                <a:lnTo>
                  <a:pt x="4189" y="574"/>
                </a:lnTo>
                <a:lnTo>
                  <a:pt x="461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28" name="Freeform 21"/>
          <p:cNvSpPr>
            <a:spLocks/>
          </p:cNvSpPr>
          <p:nvPr/>
        </p:nvSpPr>
        <p:spPr bwMode="gray">
          <a:xfrm>
            <a:off x="7124700" y="195263"/>
            <a:ext cx="1790700" cy="947737"/>
          </a:xfrm>
          <a:custGeom>
            <a:avLst/>
            <a:gdLst>
              <a:gd name="T0" fmla="*/ 2147483647 w 1088"/>
              <a:gd name="T1" fmla="*/ 0 h 574"/>
              <a:gd name="T2" fmla="*/ 0 w 1088"/>
              <a:gd name="T3" fmla="*/ 2147483647 h 574"/>
              <a:gd name="T4" fmla="*/ 2147483647 w 1088"/>
              <a:gd name="T5" fmla="*/ 2147483647 h 574"/>
              <a:gd name="T6" fmla="*/ 2147483647 w 1088"/>
              <a:gd name="T7" fmla="*/ 0 h 574"/>
              <a:gd name="T8" fmla="*/ 2147483647 w 1088"/>
              <a:gd name="T9" fmla="*/ 0 h 5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88" h="574">
                <a:moveTo>
                  <a:pt x="429" y="0"/>
                </a:moveTo>
                <a:lnTo>
                  <a:pt x="0" y="574"/>
                </a:lnTo>
                <a:lnTo>
                  <a:pt x="1088" y="574"/>
                </a:lnTo>
                <a:lnTo>
                  <a:pt x="1088" y="0"/>
                </a:lnTo>
                <a:lnTo>
                  <a:pt x="42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29" name="Freeform 25"/>
          <p:cNvSpPr>
            <a:spLocks/>
          </p:cNvSpPr>
          <p:nvPr/>
        </p:nvSpPr>
        <p:spPr bwMode="gray">
          <a:xfrm>
            <a:off x="7019925" y="195263"/>
            <a:ext cx="903288" cy="947737"/>
          </a:xfrm>
          <a:custGeom>
            <a:avLst/>
            <a:gdLst>
              <a:gd name="T0" fmla="*/ 2147483647 w 547"/>
              <a:gd name="T1" fmla="*/ 2147483647 h 574"/>
              <a:gd name="T2" fmla="*/ 2147483647 w 547"/>
              <a:gd name="T3" fmla="*/ 0 h 574"/>
              <a:gd name="T4" fmla="*/ 2147483647 w 547"/>
              <a:gd name="T5" fmla="*/ 0 h 574"/>
              <a:gd name="T6" fmla="*/ 0 w 547"/>
              <a:gd name="T7" fmla="*/ 2147483647 h 574"/>
              <a:gd name="T8" fmla="*/ 2147483647 w 547"/>
              <a:gd name="T9" fmla="*/ 2147483647 h 5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7" h="574">
                <a:moveTo>
                  <a:pt x="107" y="574"/>
                </a:moveTo>
                <a:lnTo>
                  <a:pt x="547" y="0"/>
                </a:lnTo>
                <a:lnTo>
                  <a:pt x="438" y="0"/>
                </a:lnTo>
                <a:lnTo>
                  <a:pt x="0" y="574"/>
                </a:lnTo>
                <a:lnTo>
                  <a:pt x="107" y="57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533400" y="228600"/>
            <a:ext cx="6934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et modifiez le titre</a:t>
            </a:r>
          </a:p>
        </p:txBody>
      </p:sp>
      <p:sp>
        <p:nvSpPr>
          <p:cNvPr id="1032" name="Rectangle 11"/>
          <p:cNvSpPr>
            <a:spLocks noChangeArrowheads="1"/>
          </p:cNvSpPr>
          <p:nvPr/>
        </p:nvSpPr>
        <p:spPr bwMode="gray">
          <a:xfrm>
            <a:off x="0" y="0"/>
            <a:ext cx="2286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33" name="Rectangle 12"/>
          <p:cNvSpPr>
            <a:spLocks noChangeArrowheads="1"/>
          </p:cNvSpPr>
          <p:nvPr/>
        </p:nvSpPr>
        <p:spPr bwMode="gray">
          <a:xfrm>
            <a:off x="8915400" y="0"/>
            <a:ext cx="228600" cy="12954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1034" name="Rectangle 13"/>
          <p:cNvSpPr>
            <a:spLocks noChangeArrowheads="1"/>
          </p:cNvSpPr>
          <p:nvPr/>
        </p:nvSpPr>
        <p:spPr bwMode="gray">
          <a:xfrm>
            <a:off x="0" y="0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2400">
              <a:solidFill>
                <a:srgbClr val="91C8EB"/>
              </a:solidFill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533400" y="12954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180000" rIns="72000" bIns="180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Cliquez pour modifier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28600" y="6586538"/>
            <a:ext cx="304800" cy="215900"/>
          </a:xfrm>
          <a:prstGeom prst="rect">
            <a:avLst/>
          </a:prstGeom>
          <a:ln/>
        </p:spPr>
        <p:txBody>
          <a:bodyPr lIns="36000" rIns="36000"/>
          <a:lstStyle>
            <a:lvl1pPr>
              <a:defRPr sz="800">
                <a:solidFill>
                  <a:srgbClr val="002060"/>
                </a:solidFill>
                <a:ea typeface="MS PGothic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77E00D-3C67-4239-AFD0-769EE8F5BDC0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en-US" dirty="0"/>
          </a:p>
        </p:txBody>
      </p:sp>
      <p:pic>
        <p:nvPicPr>
          <p:cNvPr id="1036" name="Picture 33" descr="stan_d_p_rgb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7516813" y="6477000"/>
            <a:ext cx="1546225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  <a:prstGeom prst="rect">
            <a:avLst/>
          </a:prstGeom>
        </p:spPr>
        <p:txBody>
          <a:bodyPr/>
          <a:lstStyle>
            <a:lvl1pPr>
              <a:defRPr lang="fr-FR" sz="800" kern="1200" dirty="0" err="1" smtClean="0">
                <a:solidFill>
                  <a:srgbClr val="002060"/>
                </a:solidFill>
                <a:latin typeface="Arial" charset="0"/>
                <a:ea typeface="MS PGothic" pitchFamily="34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Road Accidents Modelization –  August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84922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+mj-lt"/>
          <a:ea typeface="MS PGothic" pitchFamily="34" charset="-128"/>
          <a:cs typeface="MS P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MS PGothic" pitchFamily="34" charset="-128"/>
          <a:cs typeface="MS PGothic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MS PGothic" pitchFamily="34" charset="-128"/>
          <a:cs typeface="MS PGothic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MS PGothic" pitchFamily="34" charset="-128"/>
          <a:cs typeface="MS PGothic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MS PGothic" pitchFamily="34" charset="-128"/>
          <a:cs typeface="MS PGothic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ＭＳ Ｐゴシック" pitchFamily="-6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ＭＳ Ｐゴシック" pitchFamily="-6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ＭＳ Ｐゴシック" pitchFamily="-6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Arial" charset="0"/>
          <a:ea typeface="ＭＳ Ｐゴシック" pitchFamily="-64" charset="-128"/>
        </a:defRPr>
      </a:lvl9pPr>
    </p:titleStyle>
    <p:bodyStyle>
      <a:lvl1pPr marL="287338" indent="-287338" algn="l" rtl="0" eaLnBrk="0" fontAlgn="base" hangingPunct="0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sz="2200" b="1">
          <a:solidFill>
            <a:srgbClr val="103184"/>
          </a:solidFill>
          <a:latin typeface="+mn-lt"/>
          <a:ea typeface="MS PGothic" pitchFamily="34" charset="-128"/>
          <a:cs typeface="MS PGothic"/>
        </a:defRPr>
      </a:lvl1pPr>
      <a:lvl2pPr marL="541338" indent="-252413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SzPct val="85000"/>
        <a:buFont typeface="Wingdings" pitchFamily="2" charset="2"/>
        <a:buChar char="l"/>
        <a:defRPr sz="2000">
          <a:solidFill>
            <a:srgbClr val="103184"/>
          </a:solidFill>
          <a:latin typeface="+mn-lt"/>
          <a:ea typeface="MS PGothic" pitchFamily="34" charset="-128"/>
          <a:cs typeface="MS PGothic"/>
        </a:defRPr>
      </a:lvl2pPr>
      <a:lvl3pPr marL="738188" indent="-195263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SzPct val="85000"/>
        <a:buChar char="-"/>
        <a:defRPr sz="1700">
          <a:solidFill>
            <a:srgbClr val="103184"/>
          </a:solidFill>
          <a:latin typeface="+mn-lt"/>
          <a:ea typeface="MS PGothic" pitchFamily="34" charset="-128"/>
          <a:cs typeface="MS PGothic"/>
        </a:defRPr>
      </a:lvl3pPr>
      <a:lvl4pPr marL="933450" indent="-193675" algn="l" rtl="0" eaLnBrk="0" fontAlgn="base" hangingPunct="0">
        <a:spcBef>
          <a:spcPct val="0"/>
        </a:spcBef>
        <a:spcAft>
          <a:spcPct val="0"/>
        </a:spcAft>
        <a:buClr>
          <a:schemeClr val="bg1"/>
        </a:buClr>
        <a:buSzPct val="85000"/>
        <a:defRPr sz="2200" b="1">
          <a:solidFill>
            <a:schemeClr val="bg1"/>
          </a:solidFill>
          <a:latin typeface="+mn-lt"/>
          <a:ea typeface="MS PGothic" pitchFamily="34" charset="-128"/>
          <a:cs typeface="MS PGothic"/>
        </a:defRPr>
      </a:lvl4pPr>
      <a:lvl5pPr marL="1220788" indent="-285750" algn="l" rtl="0" eaLnBrk="0" fontAlgn="base" hangingPunct="0">
        <a:spcBef>
          <a:spcPct val="0"/>
        </a:spcBef>
        <a:spcAft>
          <a:spcPct val="0"/>
        </a:spcAft>
        <a:buSzPct val="80000"/>
        <a:buFont typeface="Wingdings" pitchFamily="2" charset="2"/>
        <a:defRPr>
          <a:solidFill>
            <a:srgbClr val="103184"/>
          </a:solidFill>
          <a:latin typeface="+mn-lt"/>
          <a:ea typeface="MS PGothic" pitchFamily="34" charset="-128"/>
          <a:cs typeface="MS PGothic"/>
        </a:defRPr>
      </a:lvl5pPr>
      <a:lvl6pPr marL="1677988" indent="-285750" algn="l" rtl="0" fontAlgn="base">
        <a:spcBef>
          <a:spcPct val="0"/>
        </a:spcBef>
        <a:spcAft>
          <a:spcPct val="0"/>
        </a:spcAft>
        <a:buSzPct val="80000"/>
        <a:buFont typeface="Wingdings" pitchFamily="2" charset="2"/>
        <a:defRPr>
          <a:solidFill>
            <a:srgbClr val="103184"/>
          </a:solidFill>
          <a:latin typeface="+mn-lt"/>
          <a:ea typeface="+mn-ea"/>
        </a:defRPr>
      </a:lvl6pPr>
      <a:lvl7pPr marL="2135188" indent="-285750" algn="l" rtl="0" fontAlgn="base">
        <a:spcBef>
          <a:spcPct val="0"/>
        </a:spcBef>
        <a:spcAft>
          <a:spcPct val="0"/>
        </a:spcAft>
        <a:buSzPct val="80000"/>
        <a:buFont typeface="Wingdings" pitchFamily="2" charset="2"/>
        <a:defRPr>
          <a:solidFill>
            <a:srgbClr val="103184"/>
          </a:solidFill>
          <a:latin typeface="+mn-lt"/>
          <a:ea typeface="+mn-ea"/>
        </a:defRPr>
      </a:lvl7pPr>
      <a:lvl8pPr marL="2592388" indent="-285750" algn="l" rtl="0" fontAlgn="base">
        <a:spcBef>
          <a:spcPct val="0"/>
        </a:spcBef>
        <a:spcAft>
          <a:spcPct val="0"/>
        </a:spcAft>
        <a:buSzPct val="80000"/>
        <a:buFont typeface="Wingdings" pitchFamily="2" charset="2"/>
        <a:defRPr>
          <a:solidFill>
            <a:srgbClr val="103184"/>
          </a:solidFill>
          <a:latin typeface="+mn-lt"/>
          <a:ea typeface="+mn-ea"/>
        </a:defRPr>
      </a:lvl8pPr>
      <a:lvl9pPr marL="3049588" indent="-285750" algn="l" rtl="0" fontAlgn="base">
        <a:spcBef>
          <a:spcPct val="0"/>
        </a:spcBef>
        <a:spcAft>
          <a:spcPct val="0"/>
        </a:spcAft>
        <a:buSzPct val="80000"/>
        <a:buFont typeface="Wingdings" pitchFamily="2" charset="2"/>
        <a:defRPr>
          <a:solidFill>
            <a:srgbClr val="103184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4097" y="-744"/>
            <a:ext cx="686215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9B01D8-4B25-4E8A-B813-6E4155B85E7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1" y="4941168"/>
            <a:ext cx="9144000" cy="1368152"/>
          </a:xfrm>
          <a:prstGeom prst="rect">
            <a:avLst/>
          </a:prstGeom>
          <a:solidFill>
            <a:srgbClr val="B2B2B2">
              <a:alpha val="59999"/>
            </a:srgbClr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r"/>
            <a:r>
              <a:rPr lang="en-US" sz="4800" dirty="0" smtClean="0">
                <a:solidFill>
                  <a:srgbClr val="FFFFFF"/>
                </a:solidFill>
                <a:latin typeface="Calibri Bold" pitchFamily="34" charset="0"/>
                <a:sym typeface="Calibri Bold" pitchFamily="34" charset="0"/>
              </a:rPr>
              <a:t>MRH Open Data</a:t>
            </a:r>
          </a:p>
          <a:p>
            <a:pPr algn="r"/>
            <a:r>
              <a:rPr lang="en-US" sz="2400" dirty="0" smtClean="0">
                <a:solidFill>
                  <a:srgbClr val="FFFFFF"/>
                </a:solidFill>
                <a:latin typeface="Calibri Bold" pitchFamily="34" charset="0"/>
                <a:sym typeface="Calibri Bold" pitchFamily="34" charset="0"/>
              </a:rPr>
              <a:t>8 </a:t>
            </a:r>
            <a:r>
              <a:rPr lang="en-US" sz="2400" dirty="0" err="1" smtClean="0">
                <a:solidFill>
                  <a:srgbClr val="FFFFFF"/>
                </a:solidFill>
                <a:latin typeface="Calibri Bold" pitchFamily="34" charset="0"/>
                <a:sym typeface="Calibri Bold" pitchFamily="34" charset="0"/>
              </a:rPr>
              <a:t>Septembre</a:t>
            </a:r>
            <a:r>
              <a:rPr lang="en-US" sz="2400" dirty="0" smtClean="0">
                <a:solidFill>
                  <a:srgbClr val="FFFFFF"/>
                </a:solidFill>
                <a:latin typeface="Calibri Bold" pitchFamily="34" charset="0"/>
                <a:sym typeface="Calibri Bold" pitchFamily="34" charset="0"/>
              </a:rPr>
              <a:t> 2014</a:t>
            </a:r>
            <a:endParaRPr lang="en-US" sz="2400" dirty="0">
              <a:solidFill>
                <a:srgbClr val="FFFFFF"/>
              </a:solidFill>
              <a:latin typeface="Calibri Bold" pitchFamily="34" charset="0"/>
              <a:sym typeface="Calibri Bold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9512" y="188640"/>
            <a:ext cx="964585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82254" y="178644"/>
            <a:ext cx="964585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57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Actuariel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85800" y="1447800"/>
            <a:ext cx="8382000" cy="48006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288925" lvl="1" indent="0">
              <a:buNone/>
            </a:pPr>
            <a:endParaRPr lang="en-US" dirty="0"/>
          </a:p>
          <a:p>
            <a:r>
              <a:rPr lang="fr-FR" dirty="0" smtClean="0"/>
              <a:t>GLM : </a:t>
            </a:r>
            <a:r>
              <a:rPr lang="fr-FR" b="0" dirty="0" smtClean="0"/>
              <a:t>Gamma, </a:t>
            </a:r>
            <a:r>
              <a:rPr lang="fr-FR" b="0" dirty="0" err="1" smtClean="0"/>
              <a:t>Tweedie</a:t>
            </a:r>
            <a:r>
              <a:rPr lang="fr-FR" b="0" dirty="0" smtClean="0"/>
              <a:t>, Gamma/Poisson</a:t>
            </a:r>
          </a:p>
          <a:p>
            <a:endParaRPr lang="fr-FR" dirty="0"/>
          </a:p>
          <a:p>
            <a:r>
              <a:rPr lang="fr-FR" dirty="0"/>
              <a:t>V</a:t>
            </a:r>
            <a:r>
              <a:rPr lang="fr-FR" dirty="0" smtClean="0"/>
              <a:t>ariables (catégorielles) internes au contrat :</a:t>
            </a:r>
          </a:p>
          <a:p>
            <a:pPr lvl="1"/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pièces</a:t>
            </a:r>
            <a:r>
              <a:rPr lang="en-US" dirty="0" smtClean="0"/>
              <a:t> de </a:t>
            </a:r>
            <a:r>
              <a:rPr lang="en-US" dirty="0" err="1" smtClean="0"/>
              <a:t>l’habitation</a:t>
            </a:r>
            <a:r>
              <a:rPr lang="en-US" dirty="0" smtClean="0"/>
              <a:t> </a:t>
            </a:r>
            <a:r>
              <a:rPr lang="en-US" dirty="0" err="1" smtClean="0"/>
              <a:t>assurée</a:t>
            </a:r>
            <a:endParaRPr lang="en-US" dirty="0" smtClean="0"/>
          </a:p>
          <a:p>
            <a:pPr lvl="1"/>
            <a:r>
              <a:rPr lang="fr-FR" dirty="0" smtClean="0"/>
              <a:t>Montant du capital assuré</a:t>
            </a:r>
          </a:p>
          <a:p>
            <a:pPr lvl="1"/>
            <a:r>
              <a:rPr lang="fr-FR" dirty="0"/>
              <a:t>O</a:t>
            </a:r>
            <a:r>
              <a:rPr lang="fr-FR" dirty="0" smtClean="0"/>
              <a:t>ption Bris de glace</a:t>
            </a:r>
          </a:p>
          <a:p>
            <a:pPr lvl="1"/>
            <a:r>
              <a:rPr lang="fr-FR" dirty="0" smtClean="0"/>
              <a:t>Option Rachat de franchise</a:t>
            </a:r>
          </a:p>
          <a:p>
            <a:pPr lvl="1"/>
            <a:r>
              <a:rPr lang="fr-FR" dirty="0" smtClean="0"/>
              <a:t>Type d’habitation </a:t>
            </a:r>
          </a:p>
          <a:p>
            <a:pPr lvl="1"/>
            <a:r>
              <a:rPr lang="fr-FR" dirty="0" smtClean="0"/>
              <a:t>Région AXA</a:t>
            </a:r>
          </a:p>
          <a:p>
            <a:pPr lvl="1"/>
            <a:r>
              <a:rPr lang="fr-FR" dirty="0" smtClean="0"/>
              <a:t>Montant des objets de valeur</a:t>
            </a:r>
          </a:p>
          <a:p>
            <a:pPr lvl="1"/>
            <a:endParaRPr lang="fr-FR" dirty="0"/>
          </a:p>
          <a:p>
            <a:r>
              <a:rPr lang="fr-FR" dirty="0"/>
              <a:t>Variables </a:t>
            </a:r>
            <a:r>
              <a:rPr lang="fr-FR" dirty="0" smtClean="0"/>
              <a:t>capturant le risque géographique:</a:t>
            </a:r>
            <a:endParaRPr lang="fr-FR" dirty="0"/>
          </a:p>
          <a:p>
            <a:pPr lvl="1"/>
            <a:r>
              <a:rPr lang="fr-FR" dirty="0" smtClean="0"/>
              <a:t>Zonier Appartement, Zonier Maison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288925" lvl="1" indent="0">
              <a:buNone/>
            </a:pPr>
            <a:endParaRPr lang="fr-FR" dirty="0" smtClean="0"/>
          </a:p>
          <a:p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Métriques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5800" y="1447800"/>
            <a:ext cx="8382000" cy="48006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288925" lvl="1" indent="0">
              <a:buNone/>
            </a:pPr>
            <a:endParaRPr lang="en-US" dirty="0"/>
          </a:p>
          <a:p>
            <a:r>
              <a:rPr lang="fr-FR" dirty="0" smtClean="0"/>
              <a:t>La corrélation de Pearson :</a:t>
            </a:r>
            <a:endParaRPr lang="en-US" dirty="0" smtClean="0"/>
          </a:p>
          <a:p>
            <a:pPr lvl="1"/>
            <a:r>
              <a:rPr lang="fr-FR" dirty="0"/>
              <a:t>mesure de la dépendance linéaire entre </a:t>
            </a:r>
            <a:r>
              <a:rPr lang="fr-FR" dirty="0" smtClean="0"/>
              <a:t>deux </a:t>
            </a:r>
            <a:r>
              <a:rPr lang="fr-FR" dirty="0"/>
              <a:t>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88925" lvl="1" indent="0">
              <a:buNone/>
            </a:pPr>
            <a:endParaRPr lang="en-US" dirty="0" smtClean="0"/>
          </a:p>
          <a:p>
            <a:r>
              <a:rPr lang="fr-FR" dirty="0" smtClean="0"/>
              <a:t>La corrélation de </a:t>
            </a:r>
            <a:r>
              <a:rPr lang="fr-FR" dirty="0"/>
              <a:t>S</a:t>
            </a:r>
            <a:r>
              <a:rPr lang="fr-FR" dirty="0" smtClean="0"/>
              <a:t>pearman :</a:t>
            </a:r>
            <a:endParaRPr lang="en-US" dirty="0"/>
          </a:p>
          <a:p>
            <a:pPr lvl="1"/>
            <a:r>
              <a:rPr lang="fr-FR" dirty="0" smtClean="0"/>
              <a:t>Calcule la corrélation des rangs des variables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esure</a:t>
            </a:r>
            <a:r>
              <a:rPr lang="en-US" dirty="0" smtClean="0"/>
              <a:t> de la </a:t>
            </a:r>
            <a:r>
              <a:rPr lang="en-US" dirty="0" err="1" smtClean="0"/>
              <a:t>dépendance</a:t>
            </a:r>
            <a:r>
              <a:rPr lang="en-US" dirty="0" smtClean="0"/>
              <a:t> monotone entre </a:t>
            </a:r>
            <a:r>
              <a:rPr lang="en-US" dirty="0" err="1" smtClean="0"/>
              <a:t>deux</a:t>
            </a:r>
            <a:r>
              <a:rPr lang="en-US" dirty="0" smtClean="0"/>
              <a:t> variables</a:t>
            </a:r>
          </a:p>
          <a:p>
            <a:pPr lvl="1"/>
            <a:endParaRPr lang="fr-FR" dirty="0"/>
          </a:p>
          <a:p>
            <a:r>
              <a:rPr lang="fr-FR" dirty="0" smtClean="0"/>
              <a:t>Le </a:t>
            </a:r>
            <a:r>
              <a:rPr lang="fr-FR" dirty="0" err="1" smtClean="0"/>
              <a:t>Mean</a:t>
            </a:r>
            <a:r>
              <a:rPr lang="fr-FR" dirty="0" smtClean="0"/>
              <a:t> </a:t>
            </a:r>
            <a:r>
              <a:rPr lang="fr-FR" dirty="0" err="1" smtClean="0"/>
              <a:t>Squared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:</a:t>
            </a:r>
            <a:endParaRPr lang="en-US" dirty="0"/>
          </a:p>
          <a:p>
            <a:pPr lvl="1"/>
            <a:r>
              <a:rPr lang="en-US" dirty="0" err="1" smtClean="0"/>
              <a:t>Moyenne</a:t>
            </a:r>
            <a:r>
              <a:rPr lang="en-US" dirty="0" smtClean="0"/>
              <a:t> des </a:t>
            </a:r>
            <a:r>
              <a:rPr lang="en-US" dirty="0" err="1" smtClean="0"/>
              <a:t>résidus</a:t>
            </a:r>
            <a:r>
              <a:rPr lang="en-US" dirty="0" smtClean="0"/>
              <a:t> du </a:t>
            </a:r>
            <a:r>
              <a:rPr lang="en-US" dirty="0" err="1" smtClean="0"/>
              <a:t>modèle</a:t>
            </a:r>
            <a:r>
              <a:rPr lang="en-US" dirty="0" smtClean="0"/>
              <a:t> au </a:t>
            </a:r>
            <a:r>
              <a:rPr lang="en-US" dirty="0" err="1" smtClean="0"/>
              <a:t>carré</a:t>
            </a:r>
            <a:endParaRPr lang="en-US" dirty="0" smtClean="0"/>
          </a:p>
          <a:p>
            <a:pPr lvl="1"/>
            <a:r>
              <a:rPr lang="en-US" dirty="0" err="1" smtClean="0"/>
              <a:t>Mesure</a:t>
            </a:r>
            <a:r>
              <a:rPr lang="en-US" dirty="0" smtClean="0"/>
              <a:t> de </a:t>
            </a:r>
            <a:r>
              <a:rPr lang="en-US" dirty="0" err="1" smtClean="0"/>
              <a:t>l’erreur</a:t>
            </a:r>
            <a:r>
              <a:rPr lang="en-US" dirty="0" smtClean="0"/>
              <a:t> global du </a:t>
            </a:r>
            <a:r>
              <a:rPr lang="en-US" dirty="0" err="1" smtClean="0"/>
              <a:t>modèle</a:t>
            </a:r>
            <a:endParaRPr lang="en-US" dirty="0"/>
          </a:p>
          <a:p>
            <a:pPr lvl="1"/>
            <a:endParaRPr lang="en-US" dirty="0" smtClean="0"/>
          </a:p>
          <a:p>
            <a:pPr marL="288925" lvl="1" indent="0">
              <a:buNone/>
            </a:pPr>
            <a:endParaRPr lang="fr-FR" dirty="0" smtClean="0"/>
          </a:p>
          <a:p>
            <a:endParaRPr lang="en-US" dirty="0"/>
          </a:p>
        </p:txBody>
      </p:sp>
      <p:pic>
        <p:nvPicPr>
          <p:cNvPr id="1026" name="Picture 2" descr="C:\Users\a-gerbeaux\Documents\0 PROJET\5 Rapport\Presentation Orale\0200516fc82e77521e8c9d22709f17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420888"/>
            <a:ext cx="3185372" cy="142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-gerbeaux\Documents\0 PROJET\5 Rapport\Presentation Orale\0978fe57785f6ce707efd6bd905505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4991438"/>
            <a:ext cx="2520280" cy="6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GLM / </a:t>
            </a:r>
            <a:r>
              <a:rPr lang="fr-FR" dirty="0" err="1" smtClean="0"/>
              <a:t>Random</a:t>
            </a:r>
            <a:r>
              <a:rPr lang="fr-FR" dirty="0" smtClean="0"/>
              <a:t> Forest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050" name="Picture 2" descr="C:\Users\a-gerbeaux\Documents\0 PROJET\2 Data Visualization\Comparaison Modeles\mardi19aout\TestMSET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480883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GLM / </a:t>
            </a:r>
            <a:r>
              <a:rPr lang="fr-FR" dirty="0" err="1" smtClean="0"/>
              <a:t>Random</a:t>
            </a:r>
            <a:r>
              <a:rPr lang="fr-FR" dirty="0" smtClean="0"/>
              <a:t> Forest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026" name="Picture 2" descr="C:\Users\a-gerbeaux\Documents\0 PROJET\5 Rapport\Comparaison Modele Francais 19.08\TestSpearTo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84" y="2132856"/>
            <a:ext cx="8644664" cy="32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0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39488" y="3940634"/>
            <a:ext cx="6985471" cy="468000"/>
          </a:xfrm>
          <a:prstGeom prst="roundRect">
            <a:avLst/>
          </a:prstGeom>
          <a:noFill/>
          <a:ln w="38100" cap="flat" cmpd="sng" algn="ctr">
            <a:solidFill>
              <a:srgbClr val="F0412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DDDDDD"/>
                </a:solidFill>
              </a:rPr>
              <a:t>Introduction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Données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>
                <a:solidFill>
                  <a:srgbClr val="DDDDDD"/>
                </a:solidFill>
              </a:rPr>
              <a:t>Modèles</a:t>
            </a:r>
            <a:r>
              <a:rPr lang="en-US" sz="2000" b="1" dirty="0">
                <a:solidFill>
                  <a:srgbClr val="DDDDDD"/>
                </a:solidFill>
              </a:rPr>
              <a:t> </a:t>
            </a:r>
            <a:r>
              <a:rPr lang="en-US" sz="2000" b="1" dirty="0" err="1">
                <a:solidFill>
                  <a:srgbClr val="DDDDDD"/>
                </a:solidFill>
              </a:rPr>
              <a:t>Actuariel</a:t>
            </a:r>
            <a:r>
              <a:rPr lang="en-US" sz="2000" b="1" dirty="0">
                <a:solidFill>
                  <a:srgbClr val="DDDDDD"/>
                </a:solidFill>
              </a:rPr>
              <a:t> / Data Science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Résultats</a:t>
            </a:r>
            <a:endParaRPr lang="en-US" sz="2000" b="1" dirty="0">
              <a:solidFill>
                <a:srgbClr val="DDDDDD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Data -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12180" y="2141684"/>
            <a:ext cx="244183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Client</a:t>
            </a:r>
          </a:p>
        </p:txBody>
      </p:sp>
      <p:cxnSp>
        <p:nvCxnSpPr>
          <p:cNvPr id="6" name="Connecteur droit avec flèche 5"/>
          <p:cNvCxnSpPr/>
          <p:nvPr/>
        </p:nvCxnSpPr>
        <p:spPr bwMode="auto">
          <a:xfrm>
            <a:off x="2745396" y="2483376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3360682" y="1425052"/>
            <a:ext cx="2441836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Open Street </a:t>
            </a:r>
            <a:r>
              <a:rPr lang="fr-FR" sz="1600" b="1" dirty="0" err="1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Map</a:t>
            </a:r>
            <a:endParaRPr lang="fr-FR" sz="1600" b="1" dirty="0">
              <a:solidFill>
                <a:srgbClr val="FFFFFF"/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240" y="3617848"/>
            <a:ext cx="244183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Client</a:t>
            </a:r>
          </a:p>
        </p:txBody>
      </p:sp>
      <p:cxnSp>
        <p:nvCxnSpPr>
          <p:cNvPr id="9" name="Connecteur droit avec flèche 8"/>
          <p:cNvCxnSpPr/>
          <p:nvPr/>
        </p:nvCxnSpPr>
        <p:spPr bwMode="auto">
          <a:xfrm>
            <a:off x="2745396" y="4013892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Connecteur droit avec flèche 9"/>
          <p:cNvCxnSpPr/>
          <p:nvPr/>
        </p:nvCxnSpPr>
        <p:spPr bwMode="auto">
          <a:xfrm>
            <a:off x="4581600" y="2141684"/>
            <a:ext cx="0" cy="341692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3382386" y="4626580"/>
            <a:ext cx="2441836" cy="64745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</a:t>
            </a:r>
            <a:r>
              <a:rPr lang="fr-FR" sz="1600" b="1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Immeuble</a:t>
            </a:r>
            <a:endParaRPr lang="fr-FR" sz="1600" b="1" dirty="0">
              <a:solidFill>
                <a:srgbClr val="FFFFFF"/>
              </a:solidFill>
              <a:latin typeface="Arial" charset="0"/>
              <a:ea typeface="ＭＳ Ｐゴシック" pitchFamily="-64" charset="-128"/>
            </a:endParaRPr>
          </a:p>
        </p:txBody>
      </p:sp>
      <p:cxnSp>
        <p:nvCxnSpPr>
          <p:cNvPr id="15" name="Connecteur droit avec flèche 14"/>
          <p:cNvCxnSpPr>
            <a:stCxn id="14" idx="2"/>
          </p:cNvCxnSpPr>
          <p:nvPr/>
        </p:nvCxnSpPr>
        <p:spPr bwMode="auto">
          <a:xfrm>
            <a:off x="4603304" y="5274032"/>
            <a:ext cx="0" cy="325636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/>
          <p:cNvSpPr/>
          <p:nvPr/>
        </p:nvSpPr>
        <p:spPr bwMode="auto">
          <a:xfrm>
            <a:off x="198240" y="5203624"/>
            <a:ext cx="2441836" cy="79208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Client</a:t>
            </a:r>
          </a:p>
        </p:txBody>
      </p:sp>
      <p:cxnSp>
        <p:nvCxnSpPr>
          <p:cNvPr id="20" name="Connecteur droit avec flèche 19"/>
          <p:cNvCxnSpPr/>
          <p:nvPr/>
        </p:nvCxnSpPr>
        <p:spPr bwMode="auto">
          <a:xfrm>
            <a:off x="2745396" y="5599668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3332474" y="3000490"/>
            <a:ext cx="2441836" cy="64745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Coordonnées GPS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Client</a:t>
            </a:r>
          </a:p>
        </p:txBody>
      </p:sp>
      <p:cxnSp>
        <p:nvCxnSpPr>
          <p:cNvPr id="22" name="Connecteur droit avec flèche 21"/>
          <p:cNvCxnSpPr>
            <a:stCxn id="21" idx="2"/>
          </p:cNvCxnSpPr>
          <p:nvPr/>
        </p:nvCxnSpPr>
        <p:spPr bwMode="auto">
          <a:xfrm>
            <a:off x="4553392" y="3647942"/>
            <a:ext cx="0" cy="36595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 bwMode="auto">
          <a:xfrm>
            <a:off x="6463408" y="1277588"/>
            <a:ext cx="2304256" cy="496855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Features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83060" y="5221626"/>
            <a:ext cx="2232248" cy="75608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Date de Construction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Nombre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Niveaux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Taux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de Commerce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483060" y="2285276"/>
            <a:ext cx="2232248" cy="37804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Distance Point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d’intérêt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83060" y="3419026"/>
            <a:ext cx="2232248" cy="118973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Densité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Client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Coût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Moyen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du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Voisinage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Cambriolé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Fréquence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de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Vol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du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Voisinage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>
          <a:xfrm>
            <a:off x="3246261" y="5755900"/>
            <a:ext cx="2670678" cy="98328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288925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fr-FR" dirty="0" smtClean="0">
                <a:solidFill>
                  <a:srgbClr val="C00000"/>
                </a:solidFill>
              </a:rPr>
              <a:t>~ 100 </a:t>
            </a:r>
            <a:r>
              <a:rPr lang="fr-FR" dirty="0" err="1" smtClean="0">
                <a:solidFill>
                  <a:srgbClr val="C00000"/>
                </a:solidFill>
              </a:rPr>
              <a:t>features</a:t>
            </a:r>
            <a:endParaRPr lang="fr-FR" dirty="0" smtClean="0">
              <a:solidFill>
                <a:srgbClr val="C00000"/>
              </a:solidFill>
            </a:endParaRPr>
          </a:p>
          <a:p>
            <a:pPr lvl="1"/>
            <a:endParaRPr lang="en-US" dirty="0" smtClean="0"/>
          </a:p>
          <a:p>
            <a:pPr marL="288925" lvl="1" indent="0">
              <a:buNone/>
            </a:pPr>
            <a:endParaRPr lang="fr-FR" dirty="0" smtClean="0"/>
          </a:p>
          <a:p>
            <a:endParaRPr lang="en-US" dirty="0"/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3271156" y="2484656"/>
            <a:ext cx="2664296" cy="361392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100" b="0" dirty="0" err="1" smtClean="0"/>
              <a:t>Recherche</a:t>
            </a:r>
            <a:r>
              <a:rPr lang="en-US" sz="1100" b="0" dirty="0" smtClean="0"/>
              <a:t> du plus </a:t>
            </a:r>
            <a:r>
              <a:rPr lang="en-US" sz="1100" b="0" dirty="0" err="1" smtClean="0"/>
              <a:t>proche</a:t>
            </a:r>
            <a:r>
              <a:rPr lang="en-US" sz="1100" b="0" dirty="0" smtClean="0"/>
              <a:t> </a:t>
            </a:r>
            <a:r>
              <a:rPr lang="en-US" sz="1100" b="0" dirty="0" err="1" smtClean="0"/>
              <a:t>voisin</a:t>
            </a:r>
            <a:r>
              <a:rPr lang="en-US" sz="1100" b="0" dirty="0" smtClean="0"/>
              <a:t>			</a:t>
            </a:r>
          </a:p>
          <a:p>
            <a:pPr marL="0" indent="0">
              <a:buNone/>
            </a:pPr>
            <a:endParaRPr lang="en-US" sz="1100" b="0" dirty="0"/>
          </a:p>
        </p:txBody>
      </p:sp>
      <p:sp>
        <p:nvSpPr>
          <p:cNvPr id="33" name="Espace réservé du contenu 2"/>
          <p:cNvSpPr txBox="1">
            <a:spLocks/>
          </p:cNvSpPr>
          <p:nvPr/>
        </p:nvSpPr>
        <p:spPr>
          <a:xfrm>
            <a:off x="3271156" y="4013892"/>
            <a:ext cx="2664296" cy="361392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100" b="0" dirty="0" err="1" smtClean="0"/>
              <a:t>Recherche</a:t>
            </a:r>
            <a:r>
              <a:rPr lang="en-US" sz="1100" b="0" dirty="0" smtClean="0"/>
              <a:t> du plus </a:t>
            </a:r>
            <a:r>
              <a:rPr lang="en-US" sz="1100" b="0" dirty="0" err="1" smtClean="0"/>
              <a:t>proche</a:t>
            </a:r>
            <a:r>
              <a:rPr lang="en-US" sz="1100" b="0" dirty="0" smtClean="0"/>
              <a:t> </a:t>
            </a:r>
            <a:r>
              <a:rPr lang="en-US" sz="1100" b="0" dirty="0" err="1" smtClean="0"/>
              <a:t>voisin</a:t>
            </a:r>
            <a:r>
              <a:rPr lang="en-US" sz="1100" b="0" dirty="0" smtClean="0"/>
              <a:t>			</a:t>
            </a:r>
          </a:p>
          <a:p>
            <a:pPr marL="0" indent="0">
              <a:buNone/>
            </a:pPr>
            <a:endParaRPr lang="en-US" sz="1100" b="0" dirty="0"/>
          </a:p>
        </p:txBody>
      </p:sp>
      <p:sp>
        <p:nvSpPr>
          <p:cNvPr id="34" name="Espace réservé du contenu 2"/>
          <p:cNvSpPr txBox="1">
            <a:spLocks/>
          </p:cNvSpPr>
          <p:nvPr/>
        </p:nvSpPr>
        <p:spPr>
          <a:xfrm>
            <a:off x="3271156" y="5616318"/>
            <a:ext cx="2664296" cy="361392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100" b="0" dirty="0" err="1" smtClean="0"/>
              <a:t>Recherche</a:t>
            </a:r>
            <a:r>
              <a:rPr lang="en-US" sz="1100" b="0" dirty="0" smtClean="0"/>
              <a:t> du plus </a:t>
            </a:r>
            <a:r>
              <a:rPr lang="en-US" sz="1100" b="0" dirty="0" err="1" smtClean="0"/>
              <a:t>proche</a:t>
            </a:r>
            <a:r>
              <a:rPr lang="en-US" sz="1100" b="0" dirty="0" smtClean="0"/>
              <a:t> </a:t>
            </a:r>
            <a:r>
              <a:rPr lang="en-US" sz="1100" b="0" dirty="0" err="1" smtClean="0"/>
              <a:t>voisin</a:t>
            </a:r>
            <a:r>
              <a:rPr lang="en-US" sz="1100" b="0" dirty="0" smtClean="0"/>
              <a:t>			</a:t>
            </a:r>
          </a:p>
          <a:p>
            <a:pPr marL="0" indent="0">
              <a:buNone/>
            </a:pPr>
            <a:endParaRPr 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394487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Densité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075" name="Picture 3" descr="C:\Users\a-gerbeaux\Documents\0 PROJET\5 Rapport\Open Data Variables\Plot\Densite\Distance1000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t="10360" r="8711" b="9825"/>
          <a:stretch/>
        </p:blipFill>
        <p:spPr bwMode="auto">
          <a:xfrm>
            <a:off x="4283258" y="1302100"/>
            <a:ext cx="5034483" cy="32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a-gerbeaux\Documents\Documents\Plot\ParisPetiteCouronneMRHAppartement2008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" t="7504" r="5359" b="10599"/>
          <a:stretch/>
        </p:blipFill>
        <p:spPr bwMode="auto">
          <a:xfrm>
            <a:off x="-20793" y="1191428"/>
            <a:ext cx="4670588" cy="346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 bwMode="auto">
          <a:xfrm>
            <a:off x="2580260" y="5013176"/>
            <a:ext cx="4220239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Espace réservé du contenu 2"/>
          <p:cNvSpPr txBox="1">
            <a:spLocks/>
          </p:cNvSpPr>
          <p:nvPr/>
        </p:nvSpPr>
        <p:spPr>
          <a:xfrm>
            <a:off x="2782167" y="5157192"/>
            <a:ext cx="3816424" cy="630878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050" b="0" dirty="0" err="1" smtClean="0"/>
              <a:t>Calcul</a:t>
            </a:r>
            <a:r>
              <a:rPr lang="en-US" sz="1050" b="0" dirty="0" smtClean="0"/>
              <a:t> de la distance entre le client et son plus </a:t>
            </a:r>
            <a:r>
              <a:rPr lang="en-US" sz="1050" b="0" dirty="0" err="1" smtClean="0"/>
              <a:t>proche</a:t>
            </a:r>
            <a:r>
              <a:rPr lang="en-US" sz="1050" b="0" dirty="0" smtClean="0"/>
              <a:t> </a:t>
            </a:r>
            <a:r>
              <a:rPr lang="en-US" sz="1050" b="0" dirty="0" err="1" smtClean="0"/>
              <a:t>voisin</a:t>
            </a:r>
            <a:endParaRPr lang="en-US" sz="1050" b="0" dirty="0" smtClean="0"/>
          </a:p>
          <a:p>
            <a:pPr marL="0" indent="0">
              <a:buNone/>
            </a:pPr>
            <a:endParaRPr lang="en-US" sz="1050" b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POI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6" name="Connecteur droit avec flèche 5"/>
          <p:cNvCxnSpPr/>
          <p:nvPr/>
        </p:nvCxnSpPr>
        <p:spPr bwMode="auto">
          <a:xfrm>
            <a:off x="3541316" y="2621917"/>
            <a:ext cx="956344" cy="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Connecteur droit avec flèche 7"/>
          <p:cNvCxnSpPr>
            <a:stCxn id="7174" idx="2"/>
            <a:endCxn id="7176" idx="0"/>
          </p:cNvCxnSpPr>
          <p:nvPr/>
        </p:nvCxnSpPr>
        <p:spPr bwMode="auto">
          <a:xfrm>
            <a:off x="6712521" y="3933056"/>
            <a:ext cx="0" cy="192948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173" name="Picture 5" descr="C:\Users\a-gerbeaux\Documents\0 PROJET\5 Rapport\Presentation Orale\POIveter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11697"/>
            <a:ext cx="3479936" cy="30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-gerbeaux\Documents\0 PROJET\5 Rapport\Presentation Orale\POI_distveterina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95053"/>
            <a:ext cx="4137026" cy="273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a-gerbeaux\Documents\0 PROJET\5 Rapport\Presentation Orale\POI_dist_normveterina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263" y="4126004"/>
            <a:ext cx="4036516" cy="263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Espace réservé du contenu 2"/>
          <p:cNvSpPr txBox="1">
            <a:spLocks/>
          </p:cNvSpPr>
          <p:nvPr/>
        </p:nvSpPr>
        <p:spPr>
          <a:xfrm>
            <a:off x="187821" y="4220329"/>
            <a:ext cx="4456187" cy="2304256"/>
          </a:xfrm>
          <a:prstGeom prst="rect">
            <a:avLst/>
          </a:prstGeom>
        </p:spPr>
        <p:txBody>
          <a:bodyPr anchor="ctr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sz="1600" b="0" dirty="0" smtClean="0"/>
              <a:t>On récupère les coordonnées GPS du POI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b="0" dirty="0" smtClean="0"/>
              <a:t>Calcul de la distance entre le client et son POI le plus proche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b="0" dirty="0" smtClean="0">
                <a:solidFill>
                  <a:srgbClr val="103184"/>
                </a:solidFill>
              </a:rPr>
              <a:t>Normalisation par la distance entre le client et son 1000</a:t>
            </a:r>
            <a:r>
              <a:rPr lang="fr-FR" sz="1600" b="0" baseline="30000" dirty="0" smtClean="0">
                <a:solidFill>
                  <a:srgbClr val="103184"/>
                </a:solidFill>
              </a:rPr>
              <a:t>e</a:t>
            </a:r>
            <a:r>
              <a:rPr lang="fr-FR" sz="1600" b="0" dirty="0" smtClean="0">
                <a:solidFill>
                  <a:srgbClr val="103184"/>
                </a:solidFill>
              </a:rPr>
              <a:t> </a:t>
            </a:r>
            <a:r>
              <a:rPr lang="fr-FR" sz="1600" b="0" dirty="0" smtClean="0"/>
              <a:t>voisin client </a:t>
            </a:r>
            <a:r>
              <a:rPr lang="fr-FR" sz="1600" b="0" dirty="0" smtClean="0">
                <a:solidFill>
                  <a:srgbClr val="103184"/>
                </a:solidFill>
              </a:rPr>
              <a:t>le plus proche</a:t>
            </a:r>
          </a:p>
        </p:txBody>
      </p:sp>
      <p:sp>
        <p:nvSpPr>
          <p:cNvPr id="3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15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POI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9218" name="Picture 2" descr="C:\Users\a-gerbeaux\Documents\0 PROJET\5 Rapport\Open Data Variables\Plot\POI\POI_Frequency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700" r="25229" b="50000"/>
          <a:stretch/>
        </p:blipFill>
        <p:spPr bwMode="auto">
          <a:xfrm>
            <a:off x="2987824" y="1165635"/>
            <a:ext cx="3054836" cy="24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-gerbeaux\Documents\0 PROJET\5 Rapport\Open Data Variables\Plot\POI\POI_Severity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2045" r="26355" b="51514"/>
          <a:stretch/>
        </p:blipFill>
        <p:spPr bwMode="auto">
          <a:xfrm>
            <a:off x="16788" y="1218476"/>
            <a:ext cx="3192780" cy="228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-gerbeaux\Documents\0 PROJET\5 Rapport\Open Data Variables\Plot\POI\POI_Total_Claim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t="300" r="25478" b="50000"/>
          <a:stretch/>
        </p:blipFill>
        <p:spPr bwMode="auto">
          <a:xfrm>
            <a:off x="5844440" y="1221486"/>
            <a:ext cx="3183393" cy="2351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-gerbeaux\Documents\0 PROJET\5 Rapport\Open Data Variables\Plot\POI\Both_bar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6" t="13012" r="2739" b="16318"/>
          <a:stretch/>
        </p:blipFill>
        <p:spPr bwMode="auto">
          <a:xfrm>
            <a:off x="5950236" y="4003104"/>
            <a:ext cx="3246120" cy="21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-gerbeaux\Documents\0 PROJET\5 Rapport\Open Data Variables\Plot\POI\Both_veterinary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3" t="12092" r="3536" b="15320"/>
          <a:stretch/>
        </p:blipFill>
        <p:spPr bwMode="auto">
          <a:xfrm>
            <a:off x="46152" y="3916640"/>
            <a:ext cx="3185160" cy="21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a-gerbeaux\Documents\0 PROJET\5 Rapport\Open Data Variables\Plot\POI\Both_townhall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2" t="12312" r="3666" b="17018"/>
          <a:stretch/>
        </p:blipFill>
        <p:spPr bwMode="auto">
          <a:xfrm>
            <a:off x="3059832" y="3990940"/>
            <a:ext cx="3131820" cy="21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à coins arrondis 4"/>
          <p:cNvSpPr/>
          <p:nvPr/>
        </p:nvSpPr>
        <p:spPr bwMode="auto">
          <a:xfrm>
            <a:off x="179572" y="1634540"/>
            <a:ext cx="648072" cy="144016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3" name="Rectangle à coins arrondis 12"/>
          <p:cNvSpPr/>
          <p:nvPr/>
        </p:nvSpPr>
        <p:spPr bwMode="auto">
          <a:xfrm>
            <a:off x="3131840" y="1647223"/>
            <a:ext cx="576064" cy="144016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4" name="Rectangle à coins arrondis 13"/>
          <p:cNvSpPr/>
          <p:nvPr/>
        </p:nvSpPr>
        <p:spPr bwMode="auto">
          <a:xfrm>
            <a:off x="6300192" y="1988840"/>
            <a:ext cx="432048" cy="144016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5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Coût Moyen / Fréquence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3314" name="Picture 2" descr="C:\Users\a-gerbeaux\Documents\0 PROJET\5 Rapport\Open Data Variables\Plot\NbVO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0" t="9451" r="5265" b="10375"/>
          <a:stretch/>
        </p:blipFill>
        <p:spPr bwMode="auto">
          <a:xfrm>
            <a:off x="230083" y="3782914"/>
            <a:ext cx="3461659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/>
          <p:cNvCxnSpPr/>
          <p:nvPr/>
        </p:nvCxnSpPr>
        <p:spPr bwMode="auto">
          <a:xfrm>
            <a:off x="3591887" y="4971045"/>
            <a:ext cx="956344" cy="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3315" name="Picture 3" descr="C:\Users\a-gerbeaux\Documents\0 PROJET\2 Data Visualization\Plot\freq_5000e_VO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" t="7737" r="8243" b="6251"/>
          <a:stretch/>
        </p:blipFill>
        <p:spPr bwMode="auto">
          <a:xfrm>
            <a:off x="4577907" y="3782912"/>
            <a:ext cx="4257843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-gerbeaux\Documents\0 PROJET\5 Rapport\Open Data Variables\Plot\MontantVol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7976" r="16725" b="8411"/>
          <a:stretch/>
        </p:blipFill>
        <p:spPr bwMode="auto">
          <a:xfrm>
            <a:off x="67624" y="1150993"/>
            <a:ext cx="3616518" cy="231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cteur droit avec flèche 12"/>
          <p:cNvCxnSpPr>
            <a:stCxn id="12" idx="3"/>
          </p:cNvCxnSpPr>
          <p:nvPr/>
        </p:nvCxnSpPr>
        <p:spPr bwMode="auto">
          <a:xfrm>
            <a:off x="3684142" y="2309233"/>
            <a:ext cx="1103882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5" descr="C:\Users\a-gerbeaux\Documents\0 PROJET\2 Data Visualization\Plot\CM_100e_VOL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" t="8549" r="8672" b="7744"/>
          <a:stretch/>
        </p:blipFill>
        <p:spPr bwMode="auto">
          <a:xfrm>
            <a:off x="4895528" y="1150993"/>
            <a:ext cx="4248472" cy="23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2"/>
          <p:cNvSpPr txBox="1">
            <a:spLocks/>
          </p:cNvSpPr>
          <p:nvPr/>
        </p:nvSpPr>
        <p:spPr>
          <a:xfrm>
            <a:off x="3353771" y="3212976"/>
            <a:ext cx="3816424" cy="630878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800" b="0" dirty="0" err="1" smtClean="0"/>
              <a:t>Moyenne</a:t>
            </a:r>
            <a:r>
              <a:rPr lang="en-US" sz="800" b="0" dirty="0" smtClean="0"/>
              <a:t> des </a:t>
            </a:r>
            <a:r>
              <a:rPr lang="en-US" sz="800" b="0" dirty="0" err="1" smtClean="0"/>
              <a:t>Coûts</a:t>
            </a:r>
            <a:r>
              <a:rPr lang="en-US" sz="800" b="0" dirty="0" smtClean="0"/>
              <a:t> </a:t>
            </a:r>
            <a:r>
              <a:rPr lang="en-US" sz="800" b="0" dirty="0" err="1" smtClean="0"/>
              <a:t>Moyens</a:t>
            </a:r>
            <a:r>
              <a:rPr lang="en-US" sz="800" b="0" dirty="0" smtClean="0"/>
              <a:t> </a:t>
            </a:r>
            <a:r>
              <a:rPr lang="en-US" sz="800" b="0" dirty="0" err="1" smtClean="0"/>
              <a:t>sur</a:t>
            </a:r>
            <a:r>
              <a:rPr lang="en-US" sz="800" b="0" dirty="0" smtClean="0"/>
              <a:t> les 100 </a:t>
            </a:r>
            <a:r>
              <a:rPr lang="en-US" sz="800" b="0" dirty="0" err="1" smtClean="0"/>
              <a:t>voisins</a:t>
            </a:r>
            <a:r>
              <a:rPr lang="en-US" sz="800" b="0" dirty="0" smtClean="0"/>
              <a:t> </a:t>
            </a:r>
            <a:r>
              <a:rPr lang="en-US" sz="800" b="0" dirty="0" err="1" smtClean="0"/>
              <a:t>volés</a:t>
            </a:r>
            <a:r>
              <a:rPr lang="en-US" sz="800" b="0" dirty="0" smtClean="0"/>
              <a:t> les plus </a:t>
            </a:r>
            <a:r>
              <a:rPr lang="en-US" sz="800" b="0" dirty="0" err="1" smtClean="0"/>
              <a:t>proches</a:t>
            </a:r>
            <a:r>
              <a:rPr lang="en-US" sz="800" b="0" dirty="0" smtClean="0"/>
              <a:t>			</a:t>
            </a:r>
          </a:p>
          <a:p>
            <a:pPr marL="0" indent="0">
              <a:buNone/>
            </a:pPr>
            <a:endParaRPr lang="en-US" sz="800" b="0" dirty="0"/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>
          <a:xfrm>
            <a:off x="3419872" y="5843740"/>
            <a:ext cx="3816424" cy="630878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800" b="0" dirty="0" err="1" smtClean="0"/>
              <a:t>Moyenne</a:t>
            </a:r>
            <a:r>
              <a:rPr lang="en-US" sz="800" b="0" dirty="0" smtClean="0"/>
              <a:t> des </a:t>
            </a:r>
            <a:r>
              <a:rPr lang="en-US" sz="800" b="0" dirty="0" err="1" smtClean="0"/>
              <a:t>fréquences</a:t>
            </a:r>
            <a:r>
              <a:rPr lang="en-US" sz="800" b="0" dirty="0" smtClean="0"/>
              <a:t> de </a:t>
            </a:r>
            <a:r>
              <a:rPr lang="en-US" sz="800" b="0" dirty="0" err="1" smtClean="0"/>
              <a:t>vol</a:t>
            </a:r>
            <a:r>
              <a:rPr lang="en-US" sz="800" b="0" dirty="0" smtClean="0"/>
              <a:t> </a:t>
            </a:r>
            <a:r>
              <a:rPr lang="en-US" sz="800" b="0" dirty="0" err="1" smtClean="0"/>
              <a:t>sur</a:t>
            </a:r>
            <a:r>
              <a:rPr lang="en-US" sz="800" b="0" dirty="0" smtClean="0"/>
              <a:t> les 5000 </a:t>
            </a:r>
            <a:r>
              <a:rPr lang="en-US" sz="800" b="0" dirty="0" err="1" smtClean="0"/>
              <a:t>voisins</a:t>
            </a:r>
            <a:r>
              <a:rPr lang="en-US" sz="800" b="0" dirty="0" smtClean="0"/>
              <a:t> les plus </a:t>
            </a:r>
            <a:r>
              <a:rPr lang="en-US" sz="800" b="0" dirty="0" err="1" smtClean="0"/>
              <a:t>proches</a:t>
            </a:r>
            <a:r>
              <a:rPr lang="en-US" sz="800" b="0" dirty="0" smtClean="0"/>
              <a:t>			</a:t>
            </a:r>
          </a:p>
          <a:p>
            <a:pPr marL="0" indent="0">
              <a:buNone/>
            </a:pPr>
            <a:endParaRPr lang="en-US" sz="800" b="0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5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103184"/>
                </a:solidFill>
              </a:rPr>
              <a:t>Introduction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103184"/>
                </a:solidFill>
              </a:rPr>
              <a:t>Données</a:t>
            </a:r>
            <a:endParaRPr lang="en-US" sz="2000" b="1" dirty="0" smtClean="0">
              <a:solidFill>
                <a:srgbClr val="103184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103184"/>
                </a:solidFill>
              </a:rPr>
              <a:t>Modèles</a:t>
            </a:r>
            <a:r>
              <a:rPr lang="en-US" sz="2000" b="1" dirty="0" smtClean="0">
                <a:solidFill>
                  <a:srgbClr val="103184"/>
                </a:solidFill>
              </a:rPr>
              <a:t> </a:t>
            </a:r>
            <a:r>
              <a:rPr lang="en-US" sz="2000" b="1" dirty="0" err="1" smtClean="0">
                <a:solidFill>
                  <a:srgbClr val="103184"/>
                </a:solidFill>
              </a:rPr>
              <a:t>Actuariel</a:t>
            </a:r>
            <a:r>
              <a:rPr lang="en-US" sz="2000" b="1" dirty="0" smtClean="0">
                <a:solidFill>
                  <a:srgbClr val="103184"/>
                </a:solidFill>
              </a:rPr>
              <a:t> / Data Science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103184"/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103184"/>
                </a:solidFill>
              </a:rPr>
              <a:t>Résultats</a:t>
            </a:r>
            <a:endParaRPr lang="en-US" sz="2000" b="1" dirty="0">
              <a:solidFill>
                <a:srgbClr val="103184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Coût Moyen / Fréquence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194" name="Picture 2" descr="C:\Users\a-gerbeaux\Documents\0 PROJET\5 Rapport\Open Data Variables\Plot\KNN\CMSeverity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0" r="4106" b="50000"/>
          <a:stretch/>
        </p:blipFill>
        <p:spPr bwMode="auto">
          <a:xfrm>
            <a:off x="107504" y="1125420"/>
            <a:ext cx="4015740" cy="26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-gerbeaux\Documents\0 PROJET\5 Rapport\Open Data Variables\Plot\KNN\freqFrequency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" r="4492" b="50000"/>
          <a:stretch/>
        </p:blipFill>
        <p:spPr bwMode="auto">
          <a:xfrm>
            <a:off x="4716912" y="1196751"/>
            <a:ext cx="4038600" cy="274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à coins arrondis 6"/>
          <p:cNvSpPr/>
          <p:nvPr/>
        </p:nvSpPr>
        <p:spPr bwMode="auto">
          <a:xfrm>
            <a:off x="232148" y="1988840"/>
            <a:ext cx="648072" cy="216024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8" name="Rectangle à coins arrondis 7"/>
          <p:cNvSpPr/>
          <p:nvPr/>
        </p:nvSpPr>
        <p:spPr bwMode="auto">
          <a:xfrm>
            <a:off x="4735860" y="2924944"/>
            <a:ext cx="934556" cy="216024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pic>
        <p:nvPicPr>
          <p:cNvPr id="8196" name="Picture 4" descr="C:\Users\a-gerbeaux\Documents\0 PROJET\2 Data Visualization\Plot\CM_20e_VOL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8" t="9000" r="7429" b="5648"/>
          <a:stretch/>
        </p:blipFill>
        <p:spPr bwMode="auto">
          <a:xfrm>
            <a:off x="107504" y="3942747"/>
            <a:ext cx="4257829" cy="236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-gerbeaux\Documents\0 PROJET\2 Data Visualization\Plot\freq_20000e_VOL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8361" r="8863" b="7371"/>
          <a:stretch/>
        </p:blipFill>
        <p:spPr bwMode="auto">
          <a:xfrm>
            <a:off x="4598062" y="3942747"/>
            <a:ext cx="4276300" cy="23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Bâtiment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1266" name="Picture 2" descr="C:\Users\a-gerbeaux\Documents\0 PROJET\5 Rapport\Open Data Variables\Plot\Batiment\Correl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60"/>
          <a:stretch/>
        </p:blipFill>
        <p:spPr bwMode="auto">
          <a:xfrm>
            <a:off x="179512" y="1268761"/>
            <a:ext cx="5688632" cy="151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-gerbeaux\Documents\0 PROJET\5 Rapport\Open Data Variables\Plot\Batiment\DateDeConstruction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7981" r="2074" b="7740"/>
          <a:stretch/>
        </p:blipFill>
        <p:spPr bwMode="auto">
          <a:xfrm>
            <a:off x="5952012" y="2974783"/>
            <a:ext cx="3223563" cy="18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a-gerbeaux\Documents\0 PROJET\5 Rapport\Open Data Variables\Plot\Batiment\Correl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63" b="35479"/>
          <a:stretch/>
        </p:blipFill>
        <p:spPr bwMode="auto">
          <a:xfrm>
            <a:off x="24624" y="2962207"/>
            <a:ext cx="5810220" cy="143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a-gerbeaux\Documents\0 PROJET\5 Rapport\Open Data Variables\Plot\Batiment\NombreDeNiveaux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 t="10375" r="820" b="8764"/>
          <a:stretch/>
        </p:blipFill>
        <p:spPr bwMode="auto">
          <a:xfrm>
            <a:off x="5952012" y="1268761"/>
            <a:ext cx="2940467" cy="18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a-gerbeaux\Documents\0 PROJET\5 Rapport\Open Data Variables\Plot\Batiment\Correl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89" b="2520"/>
          <a:stretch/>
        </p:blipFill>
        <p:spPr bwMode="auto">
          <a:xfrm>
            <a:off x="215515" y="4653136"/>
            <a:ext cx="5616625" cy="163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a-gerbeaux\Documents\0 PROJET\5 Rapport\Open Data Variables\Plot\Batiment\TauxCommerce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10099" b="9593"/>
          <a:stretch/>
        </p:blipFill>
        <p:spPr bwMode="auto">
          <a:xfrm>
            <a:off x="6046805" y="4761353"/>
            <a:ext cx="3033975" cy="17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à coins arrondis 13"/>
          <p:cNvSpPr/>
          <p:nvPr/>
        </p:nvSpPr>
        <p:spPr bwMode="auto">
          <a:xfrm>
            <a:off x="250876" y="1556792"/>
            <a:ext cx="324036" cy="216024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5" name="Rectangle à coins arrondis 14"/>
          <p:cNvSpPr/>
          <p:nvPr/>
        </p:nvSpPr>
        <p:spPr bwMode="auto">
          <a:xfrm>
            <a:off x="127566" y="3034215"/>
            <a:ext cx="486054" cy="216024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6" name="Rectangle à coins arrondis 15"/>
          <p:cNvSpPr/>
          <p:nvPr/>
        </p:nvSpPr>
        <p:spPr bwMode="auto">
          <a:xfrm>
            <a:off x="250876" y="4725144"/>
            <a:ext cx="424438" cy="216024"/>
          </a:xfrm>
          <a:prstGeom prst="roundRect">
            <a:avLst/>
          </a:prstGeom>
          <a:noFill/>
          <a:ln w="158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39488" y="5157192"/>
            <a:ext cx="6985471" cy="468000"/>
          </a:xfrm>
          <a:prstGeom prst="roundRect">
            <a:avLst/>
          </a:prstGeom>
          <a:noFill/>
          <a:ln w="38100" cap="flat" cmpd="sng" algn="ctr">
            <a:solidFill>
              <a:srgbClr val="F0412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Enjeux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Données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Modèle</a:t>
            </a:r>
            <a:r>
              <a:rPr lang="en-US" sz="2000" b="1" dirty="0" smtClean="0">
                <a:solidFill>
                  <a:srgbClr val="DDDDDD"/>
                </a:solidFill>
              </a:rPr>
              <a:t> </a:t>
            </a:r>
            <a:r>
              <a:rPr lang="en-US" sz="2000" b="1" dirty="0" err="1" smtClean="0">
                <a:solidFill>
                  <a:srgbClr val="DDDDDD"/>
                </a:solidFill>
              </a:rPr>
              <a:t>Actuariel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Comparaison</a:t>
            </a:r>
            <a:r>
              <a:rPr lang="en-US" sz="2000" b="1" dirty="0" smtClean="0">
                <a:solidFill>
                  <a:srgbClr val="DDDDDD"/>
                </a:solidFill>
              </a:rPr>
              <a:t> GLM/Random Forest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DDDDDD"/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Résultats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2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81328"/>
            <a:ext cx="9144000" cy="4637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7504" y="116632"/>
            <a:ext cx="8928992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</a:t>
            </a:r>
            <a:endParaRPr lang="fr-FR" dirty="0"/>
          </a:p>
        </p:txBody>
      </p:sp>
      <p:pic>
        <p:nvPicPr>
          <p:cNvPr id="10243" name="Picture 3" descr="C:\Users\a-gerbeaux\Documents\0 PROJET\5 Rapport\Presentation Orale\DTC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268760"/>
            <a:ext cx="7970292" cy="557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-gerbeaux\Documents\0 PROJET\2 Data Visualization\Plot\CM_20e_VOL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9418" r="7728" b="7220"/>
          <a:stretch/>
        </p:blipFill>
        <p:spPr bwMode="auto">
          <a:xfrm>
            <a:off x="2915816" y="0"/>
            <a:ext cx="3312368" cy="191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-gerbeaux\Documents\0 PROJET\2 Data Visualization\Plot\CM_2000e_VOL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t="7860" r="7427" b="7860"/>
          <a:stretch/>
        </p:blipFill>
        <p:spPr bwMode="auto">
          <a:xfrm>
            <a:off x="6156176" y="13555"/>
            <a:ext cx="3103885" cy="18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-gerbeaux\Documents\0 PROJET\2 Data Visualization\Plot\freq_5000e_VOL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4" t="9209" r="8751" b="7901"/>
          <a:stretch/>
        </p:blipFill>
        <p:spPr bwMode="auto">
          <a:xfrm>
            <a:off x="0" y="13555"/>
            <a:ext cx="2987824" cy="188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 bwMode="auto">
          <a:xfrm flipH="1" flipV="1">
            <a:off x="1043608" y="1918643"/>
            <a:ext cx="288032" cy="934294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eur droit avec flèche 15"/>
          <p:cNvCxnSpPr/>
          <p:nvPr/>
        </p:nvCxnSpPr>
        <p:spPr bwMode="auto">
          <a:xfrm flipV="1">
            <a:off x="6444208" y="1902108"/>
            <a:ext cx="792088" cy="950829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necteur droit avec flèche 17"/>
          <p:cNvCxnSpPr/>
          <p:nvPr/>
        </p:nvCxnSpPr>
        <p:spPr bwMode="auto">
          <a:xfrm flipV="1">
            <a:off x="3131840" y="1484784"/>
            <a:ext cx="288032" cy="417324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23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83016" cy="914400"/>
          </a:xfrm>
        </p:spPr>
        <p:txBody>
          <a:bodyPr/>
          <a:lstStyle/>
          <a:p>
            <a:r>
              <a:rPr lang="fr-FR" dirty="0" smtClean="0"/>
              <a:t>Importances des variables Coût Moyen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Road Accidents Modelization –  August 2014</a:t>
            </a:r>
            <a:endParaRPr lang="en-US" dirty="0"/>
          </a:p>
        </p:txBody>
      </p:sp>
      <p:pic>
        <p:nvPicPr>
          <p:cNvPr id="21506" name="Picture 2" descr="C:\Users\a-gerbeaux\Documents\0 PROJET\5 Rapport\Presentation Orale\VarImpPlotC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4" y="1227644"/>
            <a:ext cx="8696576" cy="560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690079" y="6613148"/>
            <a:ext cx="2886075" cy="21590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lang="fr-FR" sz="800" kern="1200" dirty="0" err="1" smtClean="0">
                <a:solidFill>
                  <a:srgbClr val="002060"/>
                </a:solidFill>
                <a:latin typeface="Arial" charset="0"/>
                <a:ea typeface="MS PGothic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MRH Open Data –  August 2014</a:t>
            </a:r>
          </a:p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Comparaison Actuariat / Open Data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12290" name="Picture 2" descr="C:\Users\a-gerbeaux\Documents\0 PROJET\3 Entrainement\VisualisationMetriques\OpenDataActuaryODAct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59"/>
          <a:stretch/>
        </p:blipFill>
        <p:spPr bwMode="auto">
          <a:xfrm>
            <a:off x="76280" y="1556792"/>
            <a:ext cx="4738816" cy="437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932040" y="1484784"/>
            <a:ext cx="3911352" cy="2592288"/>
          </a:xfrm>
          <a:prstGeom prst="rect">
            <a:avLst/>
          </a:prstGeom>
        </p:spPr>
        <p:txBody>
          <a:bodyPr anchor="t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fr-FR" sz="1200" dirty="0" smtClean="0"/>
              <a:t>3 </a:t>
            </a:r>
            <a:r>
              <a:rPr lang="fr-FR" sz="1200" dirty="0" err="1" smtClean="0"/>
              <a:t>Random</a:t>
            </a:r>
            <a:r>
              <a:rPr lang="fr-FR" sz="1200" dirty="0" smtClean="0"/>
              <a:t> Forest :</a:t>
            </a:r>
          </a:p>
          <a:p>
            <a:pPr marL="0" indent="0">
              <a:buNone/>
            </a:pPr>
            <a:endParaRPr lang="en-US" sz="1100" dirty="0" smtClean="0"/>
          </a:p>
          <a:p>
            <a:r>
              <a:rPr lang="fr-FR" sz="1200" dirty="0" err="1"/>
              <a:t>Actuary</a:t>
            </a:r>
            <a:r>
              <a:rPr lang="fr-FR" sz="1200" dirty="0"/>
              <a:t> :</a:t>
            </a:r>
            <a:endParaRPr lang="en-US" sz="1200" dirty="0" smtClean="0"/>
          </a:p>
          <a:p>
            <a:pPr lvl="1"/>
            <a:r>
              <a:rPr lang="en-US" sz="1100" dirty="0" smtClean="0"/>
              <a:t>Variables internes aux </a:t>
            </a:r>
            <a:r>
              <a:rPr lang="en-US" sz="1100" dirty="0" err="1" smtClean="0"/>
              <a:t>contrats</a:t>
            </a:r>
            <a:r>
              <a:rPr lang="en-US" sz="1100" dirty="0" smtClean="0"/>
              <a:t> clients.</a:t>
            </a:r>
          </a:p>
          <a:p>
            <a:pPr lvl="1"/>
            <a:r>
              <a:rPr lang="fr-FR" sz="1100" dirty="0" smtClean="0"/>
              <a:t>Zonier Appartement</a:t>
            </a:r>
          </a:p>
          <a:p>
            <a:pPr lvl="1"/>
            <a:endParaRPr lang="fr-FR" sz="1100" dirty="0"/>
          </a:p>
          <a:p>
            <a:pPr lvl="1"/>
            <a:endParaRPr lang="fr-FR" sz="1100" dirty="0" smtClean="0"/>
          </a:p>
          <a:p>
            <a:r>
              <a:rPr lang="fr-FR" sz="1200" dirty="0" err="1" smtClean="0"/>
              <a:t>OpenData</a:t>
            </a:r>
            <a:r>
              <a:rPr lang="fr-FR" sz="1200" dirty="0" smtClean="0"/>
              <a:t> </a:t>
            </a:r>
            <a:r>
              <a:rPr lang="fr-FR" sz="1200" dirty="0"/>
              <a:t>:</a:t>
            </a:r>
            <a:endParaRPr lang="en-US" sz="1200" dirty="0"/>
          </a:p>
          <a:p>
            <a:pPr lvl="1"/>
            <a:r>
              <a:rPr lang="en-US" sz="1100" dirty="0" smtClean="0"/>
              <a:t>~100 features.</a:t>
            </a:r>
            <a:endParaRPr lang="en-US" sz="1100" dirty="0"/>
          </a:p>
          <a:p>
            <a:pPr lvl="1"/>
            <a:endParaRPr lang="en-US" sz="1100" dirty="0" smtClean="0"/>
          </a:p>
          <a:p>
            <a:pPr marL="288925" lvl="1" indent="0">
              <a:buNone/>
            </a:pPr>
            <a:endParaRPr lang="fr-FR" sz="1100" dirty="0"/>
          </a:p>
          <a:p>
            <a:r>
              <a:rPr lang="fr-FR" sz="1200" dirty="0" smtClean="0"/>
              <a:t>Mix </a:t>
            </a:r>
            <a:r>
              <a:rPr lang="fr-FR" sz="1200" dirty="0"/>
              <a:t>:</a:t>
            </a:r>
            <a:endParaRPr lang="en-US" sz="1200" dirty="0"/>
          </a:p>
          <a:p>
            <a:pPr lvl="1"/>
            <a:r>
              <a:rPr lang="en-US" sz="1100" dirty="0" smtClean="0"/>
              <a:t>Variables internes aux </a:t>
            </a:r>
            <a:r>
              <a:rPr lang="en-US" sz="1100" dirty="0" err="1" smtClean="0"/>
              <a:t>contrats</a:t>
            </a:r>
            <a:r>
              <a:rPr lang="en-US" sz="1100" dirty="0" smtClean="0"/>
              <a:t> clients</a:t>
            </a:r>
          </a:p>
          <a:p>
            <a:pPr lvl="1"/>
            <a:r>
              <a:rPr lang="en-US" sz="1100" dirty="0" smtClean="0"/>
              <a:t>~</a:t>
            </a:r>
            <a:r>
              <a:rPr lang="en-US" sz="1100" dirty="0"/>
              <a:t>100 features</a:t>
            </a:r>
            <a:r>
              <a:rPr lang="en-US" sz="1100" dirty="0" smtClean="0"/>
              <a:t>.</a:t>
            </a:r>
          </a:p>
          <a:p>
            <a:pPr lvl="1"/>
            <a:endParaRPr lang="en-US" sz="1100" dirty="0"/>
          </a:p>
          <a:p>
            <a:pPr marL="288925" lvl="1" indent="0">
              <a:buNone/>
            </a:pPr>
            <a:endParaRPr lang="en-US" sz="1100" dirty="0" smtClean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56088"/>
              </p:ext>
            </p:extLst>
          </p:nvPr>
        </p:nvGraphicFramePr>
        <p:xfrm>
          <a:off x="5364088" y="4221088"/>
          <a:ext cx="2808312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156"/>
                <a:gridCol w="1404156"/>
              </a:tblGrid>
              <a:tr h="48090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Résultats</a:t>
                      </a:r>
                      <a:r>
                        <a:rPr lang="fr-FR" sz="14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en médiane de RMSE</a:t>
                      </a:r>
                      <a:endParaRPr lang="fr-FR" sz="1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274803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Actuary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3465</a:t>
                      </a:r>
                      <a:endParaRPr lang="fr-FR" sz="1400" dirty="0"/>
                    </a:p>
                  </a:txBody>
                  <a:tcPr anchor="ctr"/>
                </a:tc>
              </a:tr>
              <a:tr h="274803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OpenData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3237</a:t>
                      </a:r>
                      <a:endParaRPr lang="fr-FR" sz="1400" dirty="0"/>
                    </a:p>
                  </a:txBody>
                  <a:tcPr anchor="ctr"/>
                </a:tc>
              </a:tr>
              <a:tr h="274803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Mix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3214</a:t>
                      </a:r>
                      <a:endParaRPr lang="fr-FR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POI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Road Accidents Modelization –  August 2014</a:t>
            </a:r>
            <a:endParaRPr lang="en-US" dirty="0"/>
          </a:p>
        </p:txBody>
      </p:sp>
      <p:pic>
        <p:nvPicPr>
          <p:cNvPr id="15362" name="Picture 2" descr="C:\Users\a-gerbeaux\Documents\0 PROJET\5 Rapport\Open Data Variables\Plot\POI\Both_arts_cent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2" y="1185703"/>
            <a:ext cx="8096251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-gerbeaux\Documents\0 PROJET\5 Rapport\Open Data Variables\Plot\POI\Both_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07552"/>
            <a:ext cx="8096251" cy="275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POI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Road Accidents Modelization –  August 2014</a:t>
            </a:r>
            <a:endParaRPr lang="en-US" dirty="0"/>
          </a:p>
        </p:txBody>
      </p:sp>
      <p:pic>
        <p:nvPicPr>
          <p:cNvPr id="16386" name="Picture 2" descr="C:\Users\a-gerbeaux\Documents\0 PROJET\5 Rapport\Open Data Variables\Plot\POI\Both_bicycle_ren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7" y="1124744"/>
            <a:ext cx="8096251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a-gerbeaux\Documents\0 PROJET\5 Rapport\Open Data Variables\Plot\POI\Both_doct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60" y="3876675"/>
            <a:ext cx="80962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Road Accidents Modelization –  August 2014</a:t>
            </a:r>
            <a:endParaRPr lang="en-US" dirty="0"/>
          </a:p>
        </p:txBody>
      </p:sp>
      <p:pic>
        <p:nvPicPr>
          <p:cNvPr id="17410" name="Picture 2" descr="C:\Users\a-gerbeaux\Documents\0 PROJET\5 Rapport\Open Data Variables\Plot\POI\Both_fast_fo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3" y="1268760"/>
            <a:ext cx="8096250" cy="266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-gerbeaux\Documents\0 PROJET\5 Rapport\Open Data Variables\Plot\POI\Both_townh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8096251" cy="28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/>
              <a:t>Road Accidents Modelization –  August 2014</a:t>
            </a:r>
            <a:endParaRPr lang="en-US" dirty="0"/>
          </a:p>
        </p:txBody>
      </p:sp>
      <p:pic>
        <p:nvPicPr>
          <p:cNvPr id="18434" name="Picture 2" descr="C:\Users\a-gerbeaux\Documents\0 PROJET\5 Rapport\Open Data Variables\Plot\POI\Both_veteri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76184"/>
            <a:ext cx="80962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-gerbeaux\Documents\0 PROJET\5 Rapport\Open Data Variables\Plot\POI\Both_waste_bask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0721"/>
            <a:ext cx="8096250" cy="267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51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50824" y="2096904"/>
            <a:ext cx="6985471" cy="468000"/>
          </a:xfrm>
          <a:prstGeom prst="roundRect">
            <a:avLst/>
          </a:prstGeom>
          <a:noFill/>
          <a:ln w="38100" cap="flat" cmpd="sng" algn="ctr">
            <a:solidFill>
              <a:srgbClr val="F0412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103184"/>
                </a:solidFill>
              </a:rPr>
              <a:t>Introduction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Données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>
                <a:solidFill>
                  <a:srgbClr val="DDDDDD"/>
                </a:solidFill>
              </a:rPr>
              <a:t>Modèles</a:t>
            </a:r>
            <a:r>
              <a:rPr lang="en-US" sz="2000" b="1" dirty="0">
                <a:solidFill>
                  <a:srgbClr val="DDDDDD"/>
                </a:solidFill>
              </a:rPr>
              <a:t> </a:t>
            </a:r>
            <a:r>
              <a:rPr lang="en-US" sz="2000" b="1" dirty="0" err="1">
                <a:solidFill>
                  <a:srgbClr val="DDDDDD"/>
                </a:solidFill>
              </a:rPr>
              <a:t>Actuariel</a:t>
            </a:r>
            <a:r>
              <a:rPr lang="en-US" sz="2000" b="1" dirty="0">
                <a:solidFill>
                  <a:srgbClr val="DDDDDD"/>
                </a:solidFill>
              </a:rPr>
              <a:t> / Data Science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solidFill>
                  <a:srgbClr val="DDDDDD"/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Résultats</a:t>
            </a:r>
            <a:endParaRPr lang="en-US" sz="2000" b="1" dirty="0">
              <a:solidFill>
                <a:srgbClr val="DDDDDD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 descr="C:\Users\a-gerbeaux\Documents\0 PROJET\5 Rapport\Open Data Variables\Plot\Correlation\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90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10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28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1680" y="12687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4080" y="1421160"/>
            <a:ext cx="5112568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7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 - corrélation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260648"/>
            <a:ext cx="6417096" cy="641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7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Bâtiment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4098" name="Picture 2" descr="C:\Users\a-gerbeaux\Documents\0 PROJET\5 Rapport\Open Data Variables\Plot\Batiment\TauxCommer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1" y="1144800"/>
            <a:ext cx="8136455" cy="54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Voisinage Coût Moyen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122" name="Picture 2" descr="C:\Users\a-gerbeaux\Documents\0 PROJET\5 Rapport\Open Data Variables\Plot\KNN\CM_50e_V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4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67544" y="1268760"/>
            <a:ext cx="8382000" cy="4800600"/>
          </a:xfrm>
          <a:prstGeom prst="rect">
            <a:avLst/>
          </a:prstGeom>
        </p:spPr>
        <p:txBody>
          <a:bodyPr anchor="ctr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r>
              <a:rPr lang="fr-FR" dirty="0" smtClean="0"/>
              <a:t>Enjeux du marché de l’habitation pour Axa France </a:t>
            </a:r>
            <a:r>
              <a:rPr lang="fr-FR" dirty="0"/>
              <a:t>:</a:t>
            </a:r>
          </a:p>
          <a:p>
            <a:pPr lvl="1"/>
            <a:r>
              <a:rPr lang="en-US" dirty="0"/>
              <a:t>4 millions de </a:t>
            </a:r>
            <a:r>
              <a:rPr lang="en-US" dirty="0" err="1"/>
              <a:t>contrats</a:t>
            </a:r>
            <a:endParaRPr lang="en-US" dirty="0"/>
          </a:p>
          <a:p>
            <a:pPr lvl="1"/>
            <a:r>
              <a:rPr lang="en-US" dirty="0"/>
              <a:t>3,3 millions de clients</a:t>
            </a:r>
          </a:p>
          <a:p>
            <a:pPr lvl="1"/>
            <a:r>
              <a:rPr lang="en-US" dirty="0"/>
              <a:t>900 millions </a:t>
            </a:r>
            <a:r>
              <a:rPr lang="en-US" dirty="0" err="1"/>
              <a:t>d’euros</a:t>
            </a:r>
            <a:r>
              <a:rPr lang="en-US" dirty="0"/>
              <a:t> de </a:t>
            </a:r>
            <a:r>
              <a:rPr lang="en-US" dirty="0" err="1"/>
              <a:t>chiffre</a:t>
            </a:r>
            <a:r>
              <a:rPr lang="en-US" dirty="0"/>
              <a:t> </a:t>
            </a:r>
            <a:r>
              <a:rPr lang="en-US" dirty="0" err="1"/>
              <a:t>d’affaires</a:t>
            </a:r>
            <a:endParaRPr lang="en-US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Objectifs :</a:t>
            </a:r>
            <a:endParaRPr lang="fr-FR" b="0" dirty="0" smtClean="0"/>
          </a:p>
          <a:p>
            <a:pPr lvl="1"/>
            <a:r>
              <a:rPr lang="en-US" dirty="0" err="1" smtClean="0"/>
              <a:t>Prévoir</a:t>
            </a:r>
            <a:r>
              <a:rPr lang="en-US" dirty="0" smtClean="0"/>
              <a:t> le </a:t>
            </a:r>
            <a:r>
              <a:rPr lang="en-US" dirty="0" err="1" smtClean="0"/>
              <a:t>sinistre</a:t>
            </a:r>
            <a:r>
              <a:rPr lang="en-US" dirty="0" smtClean="0"/>
              <a:t> du client</a:t>
            </a:r>
          </a:p>
          <a:p>
            <a:pPr lvl="1"/>
            <a:r>
              <a:rPr lang="en-US" dirty="0" err="1" smtClean="0"/>
              <a:t>Améliorer</a:t>
            </a:r>
            <a:r>
              <a:rPr lang="en-US" dirty="0" smtClean="0"/>
              <a:t> la segmentation par </a:t>
            </a:r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meilleur</a:t>
            </a:r>
            <a:r>
              <a:rPr lang="en-US" dirty="0" smtClean="0"/>
              <a:t> </a:t>
            </a:r>
            <a:r>
              <a:rPr lang="en-US" dirty="0" err="1" smtClean="0"/>
              <a:t>sélection</a:t>
            </a:r>
            <a:r>
              <a:rPr lang="en-US" dirty="0" smtClean="0"/>
              <a:t> du </a:t>
            </a:r>
            <a:r>
              <a:rPr lang="en-US" dirty="0" err="1" smtClean="0"/>
              <a:t>risque</a:t>
            </a:r>
            <a:endParaRPr lang="en-US" dirty="0"/>
          </a:p>
          <a:p>
            <a:pPr lvl="1"/>
            <a:r>
              <a:rPr lang="fr-FR" dirty="0" smtClean="0"/>
              <a:t>Capturer le risque géographique (le plus discriminant) à un niveau très local (</a:t>
            </a:r>
            <a:r>
              <a:rPr lang="fr-FR" dirty="0" err="1" smtClean="0"/>
              <a:t>coordonées</a:t>
            </a:r>
            <a:r>
              <a:rPr lang="fr-FR" dirty="0" smtClean="0"/>
              <a:t> GPS)</a:t>
            </a:r>
            <a:endParaRPr lang="fr-FR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72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Voisinage Fréquence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6146" name="Picture 2" descr="C:\Users\a-gerbeaux\Documents\0 PROJET\5 Rapport\Open Data Variables\Plot\KNN\freq_8000e_V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3"/>
            <a:ext cx="8352928" cy="53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0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50823" y="2708920"/>
            <a:ext cx="6985471" cy="468000"/>
          </a:xfrm>
          <a:prstGeom prst="roundRect">
            <a:avLst/>
          </a:prstGeom>
          <a:noFill/>
          <a:ln w="38100" cap="flat" cmpd="sng" algn="ctr">
            <a:solidFill>
              <a:srgbClr val="F0412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smtClean="0">
                <a:solidFill>
                  <a:srgbClr val="DDDDDD"/>
                </a:solidFill>
              </a:rPr>
              <a:t>Introduction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</a:rPr>
              <a:t>Données</a:t>
            </a:r>
            <a:endParaRPr lang="en-US" sz="20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>
                <a:solidFill>
                  <a:srgbClr val="DDDDDD"/>
                </a:solidFill>
              </a:rPr>
              <a:t>Modèles</a:t>
            </a:r>
            <a:r>
              <a:rPr lang="en-US" sz="2000" b="1" dirty="0">
                <a:solidFill>
                  <a:srgbClr val="DDDDDD"/>
                </a:solidFill>
              </a:rPr>
              <a:t> </a:t>
            </a:r>
            <a:r>
              <a:rPr lang="en-US" sz="2000" b="1" dirty="0" err="1">
                <a:solidFill>
                  <a:srgbClr val="DDDDDD"/>
                </a:solidFill>
              </a:rPr>
              <a:t>Actuariel</a:t>
            </a:r>
            <a:r>
              <a:rPr lang="en-US" sz="2000" b="1" dirty="0">
                <a:solidFill>
                  <a:srgbClr val="DDDDDD"/>
                </a:solidFill>
              </a:rPr>
              <a:t> / Data Science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solidFill>
                  <a:srgbClr val="DDDDDD"/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Résultats</a:t>
            </a:r>
            <a:endParaRPr lang="en-US" sz="2000" b="1" dirty="0">
              <a:solidFill>
                <a:srgbClr val="DDDDDD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2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des Bases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5800" y="1340768"/>
            <a:ext cx="8382000" cy="4800600"/>
          </a:xfrm>
          <a:prstGeom prst="rect">
            <a:avLst/>
          </a:prstGeom>
        </p:spPr>
        <p:txBody>
          <a:bodyPr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pPr marL="288925" lvl="1" indent="0">
              <a:buNone/>
            </a:pPr>
            <a:endParaRPr lang="en-US" sz="1400" dirty="0" smtClean="0"/>
          </a:p>
          <a:p>
            <a:r>
              <a:rPr lang="fr-FR" sz="1600" dirty="0"/>
              <a:t>Base Clients : </a:t>
            </a:r>
            <a:r>
              <a:rPr lang="fr-FR" sz="1600" b="0" dirty="0" smtClean="0"/>
              <a:t>Caractéristiques des Contrats Multirisques Habitation (Appartement) sur l’année 2010 avec historique des sinistres (total et par garantie).</a:t>
            </a:r>
            <a:endParaRPr lang="en-US" sz="1600" dirty="0"/>
          </a:p>
          <a:p>
            <a:pPr lvl="1"/>
            <a:r>
              <a:rPr lang="en-US" sz="1400" dirty="0" smtClean="0"/>
              <a:t>~1 million de </a:t>
            </a:r>
            <a:r>
              <a:rPr lang="en-US" sz="1400" dirty="0" err="1" smtClean="0"/>
              <a:t>contrats</a:t>
            </a:r>
            <a:r>
              <a:rPr lang="en-US" sz="1400" dirty="0" smtClean="0"/>
              <a:t> </a:t>
            </a:r>
            <a:r>
              <a:rPr lang="en-US" sz="1400" dirty="0" err="1" smtClean="0"/>
              <a:t>géocodés</a:t>
            </a:r>
            <a:r>
              <a:rPr lang="en-US" sz="1400" dirty="0" smtClean="0"/>
              <a:t> </a:t>
            </a:r>
          </a:p>
          <a:p>
            <a:pPr lvl="1"/>
            <a:r>
              <a:rPr lang="en-US" sz="1400" dirty="0" smtClean="0"/>
              <a:t>~300 000 </a:t>
            </a:r>
            <a:r>
              <a:rPr lang="en-US" sz="1400" dirty="0" err="1" smtClean="0"/>
              <a:t>dans</a:t>
            </a:r>
            <a:r>
              <a:rPr lang="en-US" sz="1400" dirty="0" smtClean="0"/>
              <a:t> </a:t>
            </a:r>
            <a:r>
              <a:rPr lang="en-US" sz="1400" dirty="0" err="1" smtClean="0"/>
              <a:t>Paris&amp;Petite</a:t>
            </a:r>
            <a:r>
              <a:rPr lang="en-US" sz="1400" dirty="0" smtClean="0"/>
              <a:t> </a:t>
            </a:r>
            <a:r>
              <a:rPr lang="en-US" sz="1400" dirty="0" err="1" smtClean="0"/>
              <a:t>Couronne</a:t>
            </a:r>
            <a:endParaRPr lang="en-US" sz="1400" dirty="0"/>
          </a:p>
          <a:p>
            <a:pPr lvl="1"/>
            <a:r>
              <a:rPr lang="en-US" sz="1400" dirty="0" smtClean="0"/>
              <a:t>~3000 </a:t>
            </a:r>
            <a:r>
              <a:rPr lang="en-US" sz="1400" dirty="0" err="1" smtClean="0"/>
              <a:t>sinistres</a:t>
            </a:r>
            <a:r>
              <a:rPr lang="en-US" sz="1400" dirty="0" smtClean="0"/>
              <a:t> </a:t>
            </a:r>
            <a:r>
              <a:rPr lang="en-US" sz="1400" dirty="0" err="1" smtClean="0"/>
              <a:t>sur</a:t>
            </a:r>
            <a:r>
              <a:rPr lang="en-US" sz="1400" dirty="0" smtClean="0"/>
              <a:t> la </a:t>
            </a:r>
            <a:r>
              <a:rPr lang="en-US" sz="1400" dirty="0" err="1" smtClean="0"/>
              <a:t>garantie</a:t>
            </a:r>
            <a:r>
              <a:rPr lang="en-US" sz="1400" dirty="0" smtClean="0"/>
              <a:t> VOL (1%)</a:t>
            </a:r>
            <a:endParaRPr lang="en-US" sz="1400" dirty="0"/>
          </a:p>
          <a:p>
            <a:pPr marL="0" indent="0">
              <a:buNone/>
            </a:pPr>
            <a:endParaRPr lang="fr-FR" sz="1600" dirty="0" smtClean="0"/>
          </a:p>
          <a:p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Base Open Street </a:t>
            </a:r>
            <a:r>
              <a:rPr lang="fr-FR" sz="1600" dirty="0" err="1" smtClean="0"/>
              <a:t>Map</a:t>
            </a:r>
            <a:r>
              <a:rPr lang="fr-FR" sz="1600" dirty="0" smtClean="0"/>
              <a:t> : </a:t>
            </a:r>
            <a:r>
              <a:rPr lang="fr-FR" sz="1600" b="0" dirty="0"/>
              <a:t> base de données géographiques </a:t>
            </a:r>
            <a:r>
              <a:rPr lang="fr-FR" sz="1600" b="0" dirty="0" smtClean="0"/>
              <a:t>libre du monde (GPS)</a:t>
            </a:r>
          </a:p>
          <a:p>
            <a:pPr lvl="1"/>
            <a:r>
              <a:rPr lang="en-US" sz="1400" dirty="0" smtClean="0"/>
              <a:t>~250 000 </a:t>
            </a:r>
            <a:r>
              <a:rPr lang="en-US" sz="1400" dirty="0" err="1" smtClean="0"/>
              <a:t>référencements</a:t>
            </a:r>
            <a:r>
              <a:rPr lang="en-US" sz="1400" dirty="0" smtClean="0"/>
              <a:t> en France (</a:t>
            </a:r>
            <a:r>
              <a:rPr lang="en-US" sz="1400" dirty="0"/>
              <a:t>~35 000 </a:t>
            </a:r>
            <a:r>
              <a:rPr lang="en-US" sz="1400" dirty="0" err="1"/>
              <a:t>dans</a:t>
            </a:r>
            <a:r>
              <a:rPr lang="en-US" sz="1400" dirty="0"/>
              <a:t> </a:t>
            </a:r>
            <a:r>
              <a:rPr lang="en-US" sz="1400" dirty="0" err="1"/>
              <a:t>Paris&amp;Petite</a:t>
            </a:r>
            <a:r>
              <a:rPr lang="en-US" sz="1400" dirty="0"/>
              <a:t> </a:t>
            </a:r>
            <a:r>
              <a:rPr lang="en-US" sz="1400" dirty="0" err="1" smtClean="0"/>
              <a:t>Couronne</a:t>
            </a:r>
            <a:r>
              <a:rPr lang="en-US" sz="1400" dirty="0" smtClean="0"/>
              <a:t>) pour 500 points </a:t>
            </a:r>
            <a:r>
              <a:rPr lang="en-US" sz="1400" dirty="0" err="1" smtClean="0"/>
              <a:t>d’intérêts</a:t>
            </a:r>
            <a:r>
              <a:rPr lang="en-US" sz="1400" dirty="0" smtClean="0"/>
              <a:t> </a:t>
            </a:r>
            <a:r>
              <a:rPr lang="en-US" sz="1400" dirty="0" err="1" smtClean="0"/>
              <a:t>différents</a:t>
            </a:r>
            <a:r>
              <a:rPr lang="en-US" sz="1400" dirty="0" smtClean="0"/>
              <a:t>.</a:t>
            </a:r>
          </a:p>
          <a:p>
            <a:pPr lvl="1"/>
            <a:r>
              <a:rPr lang="en-US" sz="1400" dirty="0" smtClean="0"/>
              <a:t>44 Points </a:t>
            </a:r>
            <a:r>
              <a:rPr lang="en-US" sz="1400" dirty="0" err="1" smtClean="0"/>
              <a:t>d’intérêts</a:t>
            </a:r>
            <a:r>
              <a:rPr lang="en-US" sz="1400" dirty="0" smtClean="0"/>
              <a:t> </a:t>
            </a:r>
            <a:r>
              <a:rPr lang="en-US" sz="1400" dirty="0" err="1" smtClean="0"/>
              <a:t>référéncés</a:t>
            </a:r>
            <a:r>
              <a:rPr lang="en-US" sz="1400" dirty="0" smtClean="0"/>
              <a:t> plus de 50 </a:t>
            </a:r>
            <a:r>
              <a:rPr lang="en-US" sz="1400" dirty="0" err="1" smtClean="0"/>
              <a:t>fois</a:t>
            </a:r>
            <a:r>
              <a:rPr lang="en-US" sz="1400" dirty="0" smtClean="0"/>
              <a:t> </a:t>
            </a:r>
            <a:r>
              <a:rPr lang="en-US" sz="1400" dirty="0" err="1" smtClean="0"/>
              <a:t>dans</a:t>
            </a:r>
            <a:r>
              <a:rPr lang="en-US" sz="1400" dirty="0" smtClean="0"/>
              <a:t> </a:t>
            </a:r>
            <a:r>
              <a:rPr lang="en-US" sz="1400" dirty="0" err="1" smtClean="0"/>
              <a:t>Paris&amp;Petite</a:t>
            </a:r>
            <a:r>
              <a:rPr lang="en-US" sz="1400" dirty="0" smtClean="0"/>
              <a:t> </a:t>
            </a:r>
            <a:r>
              <a:rPr lang="en-US" sz="1400" dirty="0" err="1" smtClean="0"/>
              <a:t>Couronne</a:t>
            </a:r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r>
              <a:rPr lang="fr-FR" sz="1600" dirty="0" smtClean="0"/>
              <a:t>Base Immeuble : </a:t>
            </a:r>
            <a:r>
              <a:rPr lang="fr-FR" sz="1600" b="0" dirty="0" smtClean="0"/>
              <a:t>Caractéristiques des</a:t>
            </a:r>
            <a:r>
              <a:rPr lang="fr-FR" sz="1600" dirty="0" smtClean="0"/>
              <a:t> </a:t>
            </a:r>
            <a:r>
              <a:rPr lang="fr-FR" sz="1600" b="0" dirty="0" smtClean="0"/>
              <a:t>Contrats Multirisques Immeuble (Entreprise, particuliers, professionnels) sur l’année 2010 avec historique des sinistres.</a:t>
            </a:r>
            <a:endParaRPr lang="en-US" sz="1600" b="0" dirty="0" smtClean="0"/>
          </a:p>
          <a:p>
            <a:pPr lvl="1"/>
            <a:r>
              <a:rPr lang="en-US" sz="1400" dirty="0" smtClean="0"/>
              <a:t>~350 000 </a:t>
            </a:r>
            <a:r>
              <a:rPr lang="en-US" sz="1400" dirty="0" err="1"/>
              <a:t>C</a:t>
            </a:r>
            <a:r>
              <a:rPr lang="en-US" sz="1400" dirty="0" err="1" smtClean="0"/>
              <a:t>ontrats</a:t>
            </a:r>
            <a:endParaRPr lang="en-US" sz="1400" dirty="0" smtClean="0"/>
          </a:p>
          <a:p>
            <a:pPr lvl="1"/>
            <a:r>
              <a:rPr lang="en-US" sz="1400" dirty="0" err="1" smtClean="0"/>
              <a:t>Contrats</a:t>
            </a:r>
            <a:r>
              <a:rPr lang="en-US" sz="1400" dirty="0" smtClean="0"/>
              <a:t> </a:t>
            </a:r>
            <a:r>
              <a:rPr lang="en-US" sz="1400" dirty="0" err="1" smtClean="0"/>
              <a:t>géocodés</a:t>
            </a:r>
            <a:endParaRPr lang="en-US" sz="1400" dirty="0" smtClean="0"/>
          </a:p>
          <a:p>
            <a:pPr lvl="1"/>
            <a:r>
              <a:rPr lang="en-US" sz="1400" dirty="0" err="1" smtClean="0"/>
              <a:t>Caractéristiques</a:t>
            </a:r>
            <a:r>
              <a:rPr lang="en-US" sz="1400" dirty="0" smtClean="0"/>
              <a:t> </a:t>
            </a:r>
            <a:r>
              <a:rPr lang="en-US" sz="1400" dirty="0" err="1" smtClean="0"/>
              <a:t>retenues</a:t>
            </a:r>
            <a:r>
              <a:rPr lang="en-US" sz="1400" dirty="0" smtClean="0"/>
              <a:t> : </a:t>
            </a:r>
            <a:r>
              <a:rPr lang="en-US" sz="1400" dirty="0" err="1" smtClean="0"/>
              <a:t>Nombres</a:t>
            </a:r>
            <a:r>
              <a:rPr lang="en-US" sz="1400" dirty="0" smtClean="0"/>
              <a:t> </a:t>
            </a:r>
            <a:r>
              <a:rPr lang="en-US" sz="1400" dirty="0" err="1" smtClean="0"/>
              <a:t>d’étages</a:t>
            </a:r>
            <a:r>
              <a:rPr lang="en-US" sz="1400" dirty="0"/>
              <a:t> </a:t>
            </a:r>
            <a:r>
              <a:rPr lang="en-US" sz="1400" dirty="0" smtClean="0"/>
              <a:t>/ Date de Construction / </a:t>
            </a:r>
            <a:r>
              <a:rPr lang="en-US" sz="1400" dirty="0" err="1" smtClean="0"/>
              <a:t>Taux</a:t>
            </a:r>
            <a:r>
              <a:rPr lang="en-US" sz="1400" dirty="0" smtClean="0"/>
              <a:t> de Commerce</a:t>
            </a:r>
            <a:endParaRPr lang="en-US" sz="1400" dirty="0"/>
          </a:p>
          <a:p>
            <a:pPr lvl="1"/>
            <a:endParaRPr lang="fr-FR" sz="1400" dirty="0"/>
          </a:p>
          <a:p>
            <a:pPr lvl="1"/>
            <a:endParaRPr lang="en-US" sz="1400" dirty="0" smtClean="0"/>
          </a:p>
          <a:p>
            <a:pPr marL="288925" lvl="1" indent="0">
              <a:buNone/>
            </a:pPr>
            <a:endParaRPr lang="fr-FR" sz="1400" dirty="0" smtClean="0"/>
          </a:p>
          <a:p>
            <a:endParaRPr lang="en-US" sz="16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Prime Pure, Fréquence/Coût Moyen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33400" y="1295400"/>
            <a:ext cx="8382000" cy="4800600"/>
          </a:xfrm>
          <a:prstGeom prst="rect">
            <a:avLst/>
          </a:prstGeom>
        </p:spPr>
        <p:txBody>
          <a:bodyPr anchor="ctr"/>
          <a:lstStyle>
            <a:lvl1pPr marL="287338" indent="-28733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n"/>
              <a:defRPr sz="2200" b="1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1pPr>
            <a:lvl2pPr marL="541338" indent="-25241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Font typeface="Wingdings" pitchFamily="2" charset="2"/>
              <a:buChar char="l"/>
              <a:defRPr sz="20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2pPr>
            <a:lvl3pPr marL="738188" indent="-195263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buChar char="-"/>
              <a:defRPr sz="1700"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3pPr>
            <a:lvl4pPr marL="933450" indent="-193675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5000"/>
              <a:defRPr sz="2200" b="1">
                <a:solidFill>
                  <a:schemeClr val="bg1"/>
                </a:solidFill>
                <a:latin typeface="+mn-lt"/>
                <a:ea typeface="MS PGothic" pitchFamily="34" charset="-128"/>
                <a:cs typeface="MS PGothic"/>
              </a:defRPr>
            </a:lvl4pPr>
            <a:lvl5pPr marL="1220788" indent="-285750" algn="l" rtl="0" eaLnBrk="0" fontAlgn="base" hangingPunct="0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MS PGothic" pitchFamily="34" charset="-128"/>
                <a:cs typeface="MS PGothic"/>
              </a:defRPr>
            </a:lvl5pPr>
            <a:lvl6pPr marL="16779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6pPr>
            <a:lvl7pPr marL="21351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7pPr>
            <a:lvl8pPr marL="25923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8pPr>
            <a:lvl9pPr marL="3049588" indent="-285750" algn="l" rtl="0" fontAlgn="base">
              <a:spcBef>
                <a:spcPct val="0"/>
              </a:spcBef>
              <a:spcAft>
                <a:spcPct val="0"/>
              </a:spcAft>
              <a:buSzPct val="80000"/>
              <a:buFont typeface="Wingdings" pitchFamily="2" charset="2"/>
              <a:defRPr>
                <a:solidFill>
                  <a:srgbClr val="103184"/>
                </a:solidFill>
                <a:latin typeface="+mn-lt"/>
                <a:ea typeface="+mn-ea"/>
              </a:defRPr>
            </a:lvl9pPr>
          </a:lstStyle>
          <a:p>
            <a:r>
              <a:rPr lang="fr-FR" dirty="0" smtClean="0"/>
              <a:t>La Prime d’un Client </a:t>
            </a:r>
            <a:r>
              <a:rPr lang="fr-FR" b="0" dirty="0" smtClean="0"/>
              <a:t>peut être vue comme l’</a:t>
            </a:r>
            <a:r>
              <a:rPr lang="fr-FR" b="0" dirty="0" err="1" smtClean="0"/>
              <a:t>aggrégation</a:t>
            </a:r>
            <a:r>
              <a:rPr lang="fr-FR" b="0" dirty="0" smtClean="0"/>
              <a:t> de deux nouvelles variables indépendantes :</a:t>
            </a:r>
          </a:p>
          <a:p>
            <a:pPr lvl="1"/>
            <a:r>
              <a:rPr lang="en-US" b="1" dirty="0" smtClean="0"/>
              <a:t>La </a:t>
            </a:r>
            <a:r>
              <a:rPr lang="en-US" b="1" dirty="0" err="1" smtClean="0"/>
              <a:t>fréquence</a:t>
            </a:r>
            <a:r>
              <a:rPr lang="en-US" b="1" dirty="0" smtClean="0"/>
              <a:t> de </a:t>
            </a:r>
            <a:r>
              <a:rPr lang="en-US" b="1" dirty="0" err="1" smtClean="0"/>
              <a:t>Sinistre</a:t>
            </a:r>
            <a:r>
              <a:rPr lang="en-US" dirty="0" smtClean="0"/>
              <a:t> : le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fois</a:t>
            </a:r>
            <a:r>
              <a:rPr lang="en-US" dirty="0" smtClean="0"/>
              <a:t> </a:t>
            </a:r>
            <a:r>
              <a:rPr lang="en-US" dirty="0" err="1" smtClean="0"/>
              <a:t>qu’un</a:t>
            </a:r>
            <a:r>
              <a:rPr lang="en-US" dirty="0" smtClean="0"/>
              <a:t> </a:t>
            </a:r>
            <a:r>
              <a:rPr lang="en-US" dirty="0" err="1" smtClean="0"/>
              <a:t>sinistre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survenu</a:t>
            </a:r>
            <a:r>
              <a:rPr lang="en-US" dirty="0" smtClean="0"/>
              <a:t> </a:t>
            </a:r>
            <a:r>
              <a:rPr lang="en-US" dirty="0" err="1" smtClean="0"/>
              <a:t>durant</a:t>
            </a:r>
            <a:r>
              <a:rPr lang="en-US" dirty="0" smtClean="0"/>
              <a:t> la </a:t>
            </a:r>
            <a:r>
              <a:rPr lang="en-US" dirty="0" err="1" smtClean="0"/>
              <a:t>période</a:t>
            </a:r>
            <a:r>
              <a:rPr lang="en-US" dirty="0" smtClean="0"/>
              <a:t> </a:t>
            </a:r>
            <a:r>
              <a:rPr lang="en-US" dirty="0" err="1" smtClean="0"/>
              <a:t>d’exposition</a:t>
            </a:r>
            <a:r>
              <a:rPr lang="en-US" dirty="0" smtClean="0"/>
              <a:t> du client.</a:t>
            </a:r>
          </a:p>
          <a:p>
            <a:pPr lvl="1"/>
            <a:r>
              <a:rPr lang="en-US" b="1" dirty="0" smtClean="0"/>
              <a:t>Le </a:t>
            </a:r>
            <a:r>
              <a:rPr lang="en-US" b="1" dirty="0" err="1" smtClean="0"/>
              <a:t>Coût</a:t>
            </a:r>
            <a:r>
              <a:rPr lang="en-US" b="1" dirty="0" smtClean="0"/>
              <a:t> </a:t>
            </a:r>
            <a:r>
              <a:rPr lang="en-US" b="1" dirty="0" err="1" smtClean="0"/>
              <a:t>Moyen</a:t>
            </a:r>
            <a:r>
              <a:rPr lang="en-US" b="1" dirty="0" smtClean="0"/>
              <a:t> </a:t>
            </a:r>
            <a:r>
              <a:rPr lang="en-US" dirty="0" smtClean="0"/>
              <a:t>: le </a:t>
            </a:r>
            <a:r>
              <a:rPr lang="en-US" dirty="0" err="1" smtClean="0"/>
              <a:t>montant</a:t>
            </a:r>
            <a:r>
              <a:rPr lang="en-US" dirty="0" smtClean="0"/>
              <a:t> de </a:t>
            </a:r>
            <a:r>
              <a:rPr lang="en-US" dirty="0" err="1" smtClean="0"/>
              <a:t>sinistre</a:t>
            </a:r>
            <a:r>
              <a:rPr lang="en-US" dirty="0" smtClean="0"/>
              <a:t> </a:t>
            </a:r>
            <a:r>
              <a:rPr lang="en-US" dirty="0" err="1" smtClean="0"/>
              <a:t>moyen</a:t>
            </a:r>
            <a:r>
              <a:rPr lang="en-US" dirty="0" smtClean="0"/>
              <a:t>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l’année</a:t>
            </a:r>
            <a:r>
              <a:rPr lang="en-US" dirty="0" smtClean="0"/>
              <a:t> pour le client.</a:t>
            </a:r>
            <a:endParaRPr lang="en-US" dirty="0"/>
          </a:p>
          <a:p>
            <a:pPr lvl="1"/>
            <a:endParaRPr lang="fr-FR" dirty="0"/>
          </a:p>
          <a:p>
            <a:pPr lvl="1"/>
            <a:endParaRPr lang="en-US" dirty="0" smtClean="0"/>
          </a:p>
          <a:p>
            <a:r>
              <a:rPr lang="fr-FR" dirty="0" smtClean="0"/>
              <a:t>Définition :</a:t>
            </a:r>
            <a:endParaRPr lang="en-US" dirty="0" smtClean="0"/>
          </a:p>
          <a:p>
            <a:pPr lvl="1"/>
            <a:r>
              <a:rPr lang="en-US" dirty="0" err="1" smtClean="0"/>
              <a:t>Coût</a:t>
            </a:r>
            <a:r>
              <a:rPr lang="en-US" dirty="0" smtClean="0"/>
              <a:t> </a:t>
            </a:r>
            <a:r>
              <a:rPr lang="en-US" dirty="0" err="1" smtClean="0"/>
              <a:t>Moyen</a:t>
            </a:r>
            <a:r>
              <a:rPr lang="en-US" dirty="0" smtClean="0"/>
              <a:t> = Prime Pure / </a:t>
            </a:r>
            <a:r>
              <a:rPr lang="en-US" dirty="0" err="1" smtClean="0"/>
              <a:t>Fréquence</a:t>
            </a:r>
            <a:endParaRPr lang="en-US" dirty="0" smtClean="0"/>
          </a:p>
          <a:p>
            <a:pPr lvl="1"/>
            <a:r>
              <a:rPr lang="en-US" dirty="0" err="1" smtClean="0"/>
              <a:t>Fréquence</a:t>
            </a:r>
            <a:r>
              <a:rPr lang="en-US" dirty="0" smtClean="0"/>
              <a:t> = </a:t>
            </a:r>
            <a:r>
              <a:rPr lang="en-US" dirty="0" err="1" smtClean="0"/>
              <a:t>Nombre</a:t>
            </a:r>
            <a:r>
              <a:rPr lang="en-US" dirty="0" smtClean="0"/>
              <a:t> de </a:t>
            </a:r>
            <a:r>
              <a:rPr lang="en-US" dirty="0" err="1" smtClean="0"/>
              <a:t>Sinistre</a:t>
            </a:r>
            <a:r>
              <a:rPr lang="en-US" dirty="0" smtClean="0"/>
              <a:t> / </a:t>
            </a:r>
            <a:r>
              <a:rPr lang="en-US" dirty="0" err="1" smtClean="0"/>
              <a:t>Durée</a:t>
            </a:r>
            <a:r>
              <a:rPr lang="en-US" dirty="0" smtClean="0"/>
              <a:t> </a:t>
            </a:r>
            <a:r>
              <a:rPr lang="en-US" dirty="0" err="1" smtClean="0"/>
              <a:t>d’exposition</a:t>
            </a:r>
            <a:endParaRPr lang="en-US" dirty="0" smtClean="0"/>
          </a:p>
          <a:p>
            <a:pPr lvl="1"/>
            <a:r>
              <a:rPr lang="en-US" dirty="0" smtClean="0"/>
              <a:t>Prime pure = </a:t>
            </a:r>
            <a:r>
              <a:rPr lang="en-US" dirty="0" err="1" smtClean="0"/>
              <a:t>Cout</a:t>
            </a:r>
            <a:r>
              <a:rPr lang="en-US" dirty="0" smtClean="0"/>
              <a:t> </a:t>
            </a:r>
            <a:r>
              <a:rPr lang="en-US" dirty="0" err="1" smtClean="0"/>
              <a:t>Moyen</a:t>
            </a:r>
            <a:r>
              <a:rPr lang="en-US" dirty="0" smtClean="0"/>
              <a:t> * </a:t>
            </a:r>
            <a:r>
              <a:rPr lang="en-US" dirty="0" err="1" smtClean="0"/>
              <a:t>Fréquence</a:t>
            </a:r>
            <a:endParaRPr lang="en-US" dirty="0" smtClean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23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 bwMode="auto">
          <a:xfrm>
            <a:off x="6517544" y="1361900"/>
            <a:ext cx="2304256" cy="396044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600" b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N</a:t>
            </a:r>
            <a:r>
              <a:rPr lang="fr-FR" sz="16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ombre de Contrats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Données – Base Contrats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 bwMode="auto">
          <a:xfrm>
            <a:off x="567284" y="2546457"/>
            <a:ext cx="2232248" cy="64807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appartements géocodés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553548" y="1880103"/>
            <a:ext cx="2232248" cy="2986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~10 millions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cxnSp>
        <p:nvCxnSpPr>
          <p:cNvPr id="38" name="Connecteur droit avec flèche 37"/>
          <p:cNvCxnSpPr/>
          <p:nvPr/>
        </p:nvCxnSpPr>
        <p:spPr bwMode="auto">
          <a:xfrm>
            <a:off x="2799532" y="2085508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/>
          <p:cNvSpPr/>
          <p:nvPr/>
        </p:nvSpPr>
        <p:spPr bwMode="auto">
          <a:xfrm>
            <a:off x="567284" y="1880103"/>
            <a:ext cx="2232248" cy="41081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FFFFF"/>
              </a:solidFill>
              <a:latin typeface="Arial" charset="0"/>
              <a:ea typeface="ＭＳ Ｐゴシック" pitchFamily="-64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MRH 2010</a:t>
            </a:r>
          </a:p>
        </p:txBody>
      </p:sp>
      <p:cxnSp>
        <p:nvCxnSpPr>
          <p:cNvPr id="43" name="Connecteur droit avec flèche 42"/>
          <p:cNvCxnSpPr/>
          <p:nvPr/>
        </p:nvCxnSpPr>
        <p:spPr bwMode="auto">
          <a:xfrm>
            <a:off x="2799532" y="2859130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Rectangle 41"/>
          <p:cNvSpPr/>
          <p:nvPr/>
        </p:nvSpPr>
        <p:spPr bwMode="auto">
          <a:xfrm>
            <a:off x="6553548" y="2672191"/>
            <a:ext cx="2232248" cy="39660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~1 million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67284" y="3464279"/>
            <a:ext cx="2232248" cy="688314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Paris et la Petit Couronne</a:t>
            </a:r>
          </a:p>
        </p:txBody>
      </p:sp>
      <p:cxnSp>
        <p:nvCxnSpPr>
          <p:cNvPr id="45" name="Connecteur droit avec flèche 44"/>
          <p:cNvCxnSpPr/>
          <p:nvPr/>
        </p:nvCxnSpPr>
        <p:spPr bwMode="auto">
          <a:xfrm>
            <a:off x="2799532" y="3808436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Rectangle 45"/>
          <p:cNvSpPr/>
          <p:nvPr/>
        </p:nvSpPr>
        <p:spPr bwMode="auto">
          <a:xfrm>
            <a:off x="6553548" y="3610133"/>
            <a:ext cx="2232248" cy="39660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~300 000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567284" y="4480120"/>
            <a:ext cx="2232248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smtClean="0">
                <a:solidFill>
                  <a:srgbClr val="FFFFFF"/>
                </a:solidFill>
                <a:latin typeface="Arial" charset="0"/>
                <a:ea typeface="ＭＳ Ｐゴシック" pitchFamily="-64" charset="-128"/>
              </a:rPr>
              <a:t>Garantie VOL</a:t>
            </a:r>
          </a:p>
        </p:txBody>
      </p:sp>
      <p:cxnSp>
        <p:nvCxnSpPr>
          <p:cNvPr id="49" name="Connecteur droit avec flèche 48"/>
          <p:cNvCxnSpPr/>
          <p:nvPr/>
        </p:nvCxnSpPr>
        <p:spPr bwMode="auto">
          <a:xfrm>
            <a:off x="2799532" y="4859460"/>
            <a:ext cx="3672408" cy="0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Rectangle 49"/>
          <p:cNvSpPr/>
          <p:nvPr/>
        </p:nvSpPr>
        <p:spPr bwMode="auto">
          <a:xfrm>
            <a:off x="6553548" y="4480121"/>
            <a:ext cx="2232248" cy="577642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t" anchorCtr="1" compatLnSpc="1">
            <a:prstTxWarp prst="textNoShape">
              <a:avLst/>
            </a:prstTxWarp>
            <a:no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~99% non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sinistré</a:t>
            </a:r>
            <a:endParaRPr lang="en-US" sz="1400" b="1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~1% </a:t>
            </a:r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sinistré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ＭＳ Ｐゴシック" pitchFamily="-64" charset="-128"/>
              </a:rPr>
              <a:t> (3000)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" charset="0"/>
              <a:ea typeface="ＭＳ Ｐゴシック" pitchFamily="-64" charset="-128"/>
            </a:endParaRPr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9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MS PGothic"/>
              </a:rPr>
              <a:t>Agenda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D5053D-A171-49FD-A6E6-E199F992DC8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50825" y="3291468"/>
            <a:ext cx="6985471" cy="468000"/>
          </a:xfrm>
          <a:prstGeom prst="roundRect">
            <a:avLst/>
          </a:prstGeom>
          <a:noFill/>
          <a:ln w="38100" cap="flat" cmpd="sng" algn="ctr">
            <a:solidFill>
              <a:srgbClr val="F0412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36000" tIns="36000" rIns="36000" bIns="3600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64" charset="-128"/>
            </a:endParaRPr>
          </a:p>
        </p:txBody>
      </p:sp>
      <p:sp>
        <p:nvSpPr>
          <p:cNvPr id="6" name="Espace réservé du contenu 4"/>
          <p:cNvSpPr txBox="1">
            <a:spLocks/>
          </p:cNvSpPr>
          <p:nvPr/>
        </p:nvSpPr>
        <p:spPr bwMode="auto">
          <a:xfrm>
            <a:off x="250825" y="1931988"/>
            <a:ext cx="5969000" cy="4017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solidFill>
                  <a:srgbClr val="DDDDDD"/>
                </a:solidFill>
              </a:rPr>
              <a:t>Introduction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Données</a:t>
            </a:r>
            <a:endParaRPr lang="en-US" sz="2000" b="1" dirty="0" smtClean="0">
              <a:solidFill>
                <a:srgbClr val="DDDDDD"/>
              </a:solidFill>
            </a:endParaRP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>
                <a:solidFill>
                  <a:srgbClr val="103184"/>
                </a:solidFill>
              </a:rPr>
              <a:t>Modèles</a:t>
            </a:r>
            <a:r>
              <a:rPr lang="en-US" sz="2000" b="1" dirty="0">
                <a:solidFill>
                  <a:srgbClr val="103184"/>
                </a:solidFill>
              </a:rPr>
              <a:t> </a:t>
            </a:r>
            <a:r>
              <a:rPr lang="en-US" sz="2000" b="1" dirty="0" err="1">
                <a:solidFill>
                  <a:srgbClr val="103184"/>
                </a:solidFill>
              </a:rPr>
              <a:t>Actuariel</a:t>
            </a:r>
            <a:r>
              <a:rPr lang="en-US" sz="2000" b="1" dirty="0">
                <a:solidFill>
                  <a:srgbClr val="103184"/>
                </a:solidFill>
              </a:rPr>
              <a:t> / Data Science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>
                <a:solidFill>
                  <a:srgbClr val="DDDDDD"/>
                </a:solidFill>
              </a:rPr>
              <a:t>Open Data</a:t>
            </a:r>
          </a:p>
          <a:p>
            <a:pPr indent="-287338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F04123"/>
              </a:buClr>
              <a:buSzPct val="80000"/>
              <a:buFont typeface="Wingdings" pitchFamily="2" charset="2"/>
              <a:buChar char="n"/>
            </a:pPr>
            <a:r>
              <a:rPr lang="en-US" sz="2000" b="1" dirty="0" err="1" smtClean="0">
                <a:solidFill>
                  <a:srgbClr val="DDDDDD"/>
                </a:solidFill>
              </a:rPr>
              <a:t>Résultats</a:t>
            </a:r>
            <a:endParaRPr lang="en-US" sz="2000" b="1" dirty="0">
              <a:solidFill>
                <a:srgbClr val="DDDDDD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9750" y="6586538"/>
            <a:ext cx="2886075" cy="2159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/>
              <a:t>MRH Open Data –  August 2014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9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uvelle présentation">
  <a:themeElements>
    <a:clrScheme name="Nouvelle présentation 1">
      <a:dk1>
        <a:srgbClr val="8C5AA5"/>
      </a:dk1>
      <a:lt1>
        <a:srgbClr val="91C8EB"/>
      </a:lt1>
      <a:dk2>
        <a:srgbClr val="4B91CD"/>
      </a:dk2>
      <a:lt2>
        <a:srgbClr val="F04123"/>
      </a:lt2>
      <a:accent1>
        <a:srgbClr val="FA961E"/>
      </a:accent1>
      <a:accent2>
        <a:srgbClr val="556496"/>
      </a:accent2>
      <a:accent3>
        <a:srgbClr val="B1C7E3"/>
      </a:accent3>
      <a:accent4>
        <a:srgbClr val="7BAAC9"/>
      </a:accent4>
      <a:accent5>
        <a:srgbClr val="FCC9AB"/>
      </a:accent5>
      <a:accent6>
        <a:srgbClr val="4C5A87"/>
      </a:accent6>
      <a:hlink>
        <a:srgbClr val="A0D278"/>
      </a:hlink>
      <a:folHlink>
        <a:srgbClr val="877D19"/>
      </a:folHlink>
    </a:clrScheme>
    <a:fontScheme name="Nouvelle pré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20000"/>
            <a:lumOff val="8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36000" tIns="36000" rIns="36000" bIns="36000" numCol="1" rtlCol="0" anchor="b" anchorCtr="1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64" charset="-128"/>
          </a:defRPr>
        </a:defPPr>
      </a:lstStyle>
    </a:spDef>
    <a:lnDef>
      <a:spPr bwMode="auto">
        <a:solidFill>
          <a:srgbClr val="FFFFFF"/>
        </a:solidFill>
        <a:ln w="9525" cap="flat" cmpd="sng" algn="ctr">
          <a:solidFill>
            <a:srgbClr val="002060"/>
          </a:solidFill>
          <a:prstDash val="dash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lIns="36000" tIns="36000" rIns="36000" bIns="36000" rtlCol="0">
        <a:spAutoFit/>
      </a:bodyPr>
      <a:lstStyle>
        <a:defPPr>
          <a:defRPr sz="1600" dirty="0" smtClean="0">
            <a:solidFill>
              <a:srgbClr val="C00000"/>
            </a:solidFill>
          </a:defRPr>
        </a:defPPr>
      </a:lstStyle>
    </a:txDef>
  </a:objectDefaults>
  <a:extraClrSchemeLst>
    <a:extraClrScheme>
      <a:clrScheme name="Nouvelle présentation 1">
        <a:dk1>
          <a:srgbClr val="8C5AA5"/>
        </a:dk1>
        <a:lt1>
          <a:srgbClr val="91C8EB"/>
        </a:lt1>
        <a:dk2>
          <a:srgbClr val="4B91CD"/>
        </a:dk2>
        <a:lt2>
          <a:srgbClr val="F04123"/>
        </a:lt2>
        <a:accent1>
          <a:srgbClr val="FA961E"/>
        </a:accent1>
        <a:accent2>
          <a:srgbClr val="556496"/>
        </a:accent2>
        <a:accent3>
          <a:srgbClr val="B1C7E3"/>
        </a:accent3>
        <a:accent4>
          <a:srgbClr val="7BAAC9"/>
        </a:accent4>
        <a:accent5>
          <a:srgbClr val="FCC9AB"/>
        </a:accent5>
        <a:accent6>
          <a:srgbClr val="4C5A87"/>
        </a:accent6>
        <a:hlink>
          <a:srgbClr val="A0D278"/>
        </a:hlink>
        <a:folHlink>
          <a:srgbClr val="877D1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10027</TotalTime>
  <Words>945</Words>
  <Application>Microsoft Office PowerPoint</Application>
  <PresentationFormat>Affichage à l'écran (4:3)</PresentationFormat>
  <Paragraphs>284</Paragraphs>
  <Slides>40</Slides>
  <Notes>0</Notes>
  <HiddenSlides>3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Nouvelle présentation</vt:lpstr>
      <vt:lpstr>Présentation PowerPoint</vt:lpstr>
      <vt:lpstr>Agenda</vt:lpstr>
      <vt:lpstr>Agenda</vt:lpstr>
      <vt:lpstr>Introduction</vt:lpstr>
      <vt:lpstr>Agenda</vt:lpstr>
      <vt:lpstr>Définition des Bases</vt:lpstr>
      <vt:lpstr>Prime Pure, Fréquence/Coût Moyen</vt:lpstr>
      <vt:lpstr>Données – Base Contrats</vt:lpstr>
      <vt:lpstr>Agenda</vt:lpstr>
      <vt:lpstr>Modèle Actuariel</vt:lpstr>
      <vt:lpstr>Les Métriques</vt:lpstr>
      <vt:lpstr>Comparaison GLM / Random Forest</vt:lpstr>
      <vt:lpstr>Comparaison GLM / Random Forest</vt:lpstr>
      <vt:lpstr>Agenda</vt:lpstr>
      <vt:lpstr>Open Data - Features</vt:lpstr>
      <vt:lpstr>Densité</vt:lpstr>
      <vt:lpstr>Création POI</vt:lpstr>
      <vt:lpstr>Analyse POI</vt:lpstr>
      <vt:lpstr>Création Coût Moyen / Fréquence</vt:lpstr>
      <vt:lpstr>Analyse Coût Moyen / Fréquence</vt:lpstr>
      <vt:lpstr>Analyse Bâtiment</vt:lpstr>
      <vt:lpstr>Agenda</vt:lpstr>
      <vt:lpstr>Résultats</vt:lpstr>
      <vt:lpstr>Importances des variables Coût Moyen</vt:lpstr>
      <vt:lpstr>Comparaison Actuariat / Open Data</vt:lpstr>
      <vt:lpstr>Annexe - POI</vt:lpstr>
      <vt:lpstr>Annexe - POI</vt:lpstr>
      <vt:lpstr>Annexe</vt:lpstr>
      <vt:lpstr>Annexe</vt:lpstr>
      <vt:lpstr>Annexe - corrélation</vt:lpstr>
      <vt:lpstr>Annexe - corrélation</vt:lpstr>
      <vt:lpstr>Annexe - corrélation</vt:lpstr>
      <vt:lpstr>Annexe - corrélation</vt:lpstr>
      <vt:lpstr>Annexe - corrélation</vt:lpstr>
      <vt:lpstr>Annexe - corrélation</vt:lpstr>
      <vt:lpstr>Annexe - corrélation</vt:lpstr>
      <vt:lpstr>Annexe - corrélation</vt:lpstr>
      <vt:lpstr>Bâtiment</vt:lpstr>
      <vt:lpstr>Voisinage Coût Moyen</vt:lpstr>
      <vt:lpstr>Voisinage Fréquence</vt:lpstr>
    </vt:vector>
  </TitlesOfParts>
  <Company>AXA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PIGUET Sebastien</dc:creator>
  <cp:lastModifiedBy>GERBEAUX Alexandre</cp:lastModifiedBy>
  <cp:revision>255</cp:revision>
  <cp:lastPrinted>2014-08-01T11:20:29Z</cp:lastPrinted>
  <dcterms:created xsi:type="dcterms:W3CDTF">2014-03-13T14:56:55Z</dcterms:created>
  <dcterms:modified xsi:type="dcterms:W3CDTF">2014-09-09T12:47:54Z</dcterms:modified>
</cp:coreProperties>
</file>